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6" r:id="rId4"/>
  </p:sldMasterIdLst>
  <p:notesMasterIdLst>
    <p:notesMasterId r:id="rId37"/>
  </p:notesMasterIdLst>
  <p:handoutMasterIdLst>
    <p:handoutMasterId r:id="rId38"/>
  </p:handoutMasterIdLst>
  <p:sldIdLst>
    <p:sldId id="268" r:id="rId5"/>
    <p:sldId id="293" r:id="rId6"/>
    <p:sldId id="292" r:id="rId7"/>
    <p:sldId id="318" r:id="rId8"/>
    <p:sldId id="299" r:id="rId9"/>
    <p:sldId id="294" r:id="rId10"/>
    <p:sldId id="324" r:id="rId11"/>
    <p:sldId id="328" r:id="rId12"/>
    <p:sldId id="303" r:id="rId13"/>
    <p:sldId id="278" r:id="rId14"/>
    <p:sldId id="304" r:id="rId15"/>
    <p:sldId id="279" r:id="rId16"/>
    <p:sldId id="300" r:id="rId17"/>
    <p:sldId id="307" r:id="rId18"/>
    <p:sldId id="308" r:id="rId19"/>
    <p:sldId id="306" r:id="rId20"/>
    <p:sldId id="310" r:id="rId21"/>
    <p:sldId id="311" r:id="rId22"/>
    <p:sldId id="312" r:id="rId23"/>
    <p:sldId id="327" r:id="rId24"/>
    <p:sldId id="313" r:id="rId25"/>
    <p:sldId id="320" r:id="rId26"/>
    <p:sldId id="321" r:id="rId27"/>
    <p:sldId id="316" r:id="rId28"/>
    <p:sldId id="322" r:id="rId29"/>
    <p:sldId id="288" r:id="rId30"/>
    <p:sldId id="301" r:id="rId31"/>
    <p:sldId id="325" r:id="rId32"/>
    <p:sldId id="305" r:id="rId33"/>
    <p:sldId id="295" r:id="rId34"/>
    <p:sldId id="319" r:id="rId35"/>
    <p:sldId id="297" r:id="rId36"/>
  </p:sldIdLst>
  <p:sldSz cx="9144000" cy="5143500" type="screen16x9"/>
  <p:notesSz cx="6858000" cy="1562100"/>
  <p:defaultTextStyle>
    <a:defPPr>
      <a:defRPr lang="nl-NL"/>
    </a:defPPr>
    <a:lvl1pPr algn="l" rtl="0" eaLnBrk="0" fontAlgn="base" hangingPunct="0">
      <a:spcBef>
        <a:spcPct val="0"/>
      </a:spcBef>
      <a:spcAft>
        <a:spcPct val="0"/>
      </a:spcAft>
      <a:defRPr sz="2000" i="1" kern="1200">
        <a:solidFill>
          <a:srgbClr val="0D1F74"/>
        </a:solidFill>
        <a:latin typeface="Arial" charset="0"/>
        <a:ea typeface="ＭＳ Ｐゴシック" charset="-128"/>
        <a:cs typeface="+mn-cs"/>
      </a:defRPr>
    </a:lvl1pPr>
    <a:lvl2pPr marL="457200" algn="l" rtl="0" eaLnBrk="0" fontAlgn="base" hangingPunct="0">
      <a:spcBef>
        <a:spcPct val="0"/>
      </a:spcBef>
      <a:spcAft>
        <a:spcPct val="0"/>
      </a:spcAft>
      <a:defRPr sz="2000" i="1" kern="1200">
        <a:solidFill>
          <a:srgbClr val="0D1F74"/>
        </a:solidFill>
        <a:latin typeface="Arial" charset="0"/>
        <a:ea typeface="ＭＳ Ｐゴシック" charset="-128"/>
        <a:cs typeface="+mn-cs"/>
      </a:defRPr>
    </a:lvl2pPr>
    <a:lvl3pPr marL="914400" algn="l" rtl="0" eaLnBrk="0" fontAlgn="base" hangingPunct="0">
      <a:spcBef>
        <a:spcPct val="0"/>
      </a:spcBef>
      <a:spcAft>
        <a:spcPct val="0"/>
      </a:spcAft>
      <a:defRPr sz="2000" i="1" kern="1200">
        <a:solidFill>
          <a:srgbClr val="0D1F74"/>
        </a:solidFill>
        <a:latin typeface="Arial" charset="0"/>
        <a:ea typeface="ＭＳ Ｐゴシック" charset="-128"/>
        <a:cs typeface="+mn-cs"/>
      </a:defRPr>
    </a:lvl3pPr>
    <a:lvl4pPr marL="1371600" algn="l" rtl="0" eaLnBrk="0" fontAlgn="base" hangingPunct="0">
      <a:spcBef>
        <a:spcPct val="0"/>
      </a:spcBef>
      <a:spcAft>
        <a:spcPct val="0"/>
      </a:spcAft>
      <a:defRPr sz="2000" i="1" kern="1200">
        <a:solidFill>
          <a:srgbClr val="0D1F74"/>
        </a:solidFill>
        <a:latin typeface="Arial" charset="0"/>
        <a:ea typeface="ＭＳ Ｐゴシック" charset="-128"/>
        <a:cs typeface="+mn-cs"/>
      </a:defRPr>
    </a:lvl4pPr>
    <a:lvl5pPr marL="1828800" algn="l" rtl="0" eaLnBrk="0" fontAlgn="base" hangingPunct="0">
      <a:spcBef>
        <a:spcPct val="0"/>
      </a:spcBef>
      <a:spcAft>
        <a:spcPct val="0"/>
      </a:spcAft>
      <a:defRPr sz="2000" i="1" kern="1200">
        <a:solidFill>
          <a:srgbClr val="0D1F74"/>
        </a:solidFill>
        <a:latin typeface="Arial" charset="0"/>
        <a:ea typeface="ＭＳ Ｐゴシック" charset="-128"/>
        <a:cs typeface="+mn-cs"/>
      </a:defRPr>
    </a:lvl5pPr>
    <a:lvl6pPr marL="2286000" algn="l" defTabSz="914400" rtl="0" eaLnBrk="1" latinLnBrk="0" hangingPunct="1">
      <a:defRPr sz="2000" i="1" kern="1200">
        <a:solidFill>
          <a:srgbClr val="0D1F74"/>
        </a:solidFill>
        <a:latin typeface="Arial" charset="0"/>
        <a:ea typeface="ＭＳ Ｐゴシック" charset="-128"/>
        <a:cs typeface="+mn-cs"/>
      </a:defRPr>
    </a:lvl6pPr>
    <a:lvl7pPr marL="2743200" algn="l" defTabSz="914400" rtl="0" eaLnBrk="1" latinLnBrk="0" hangingPunct="1">
      <a:defRPr sz="2000" i="1" kern="1200">
        <a:solidFill>
          <a:srgbClr val="0D1F74"/>
        </a:solidFill>
        <a:latin typeface="Arial" charset="0"/>
        <a:ea typeface="ＭＳ Ｐゴシック" charset="-128"/>
        <a:cs typeface="+mn-cs"/>
      </a:defRPr>
    </a:lvl7pPr>
    <a:lvl8pPr marL="3200400" algn="l" defTabSz="914400" rtl="0" eaLnBrk="1" latinLnBrk="0" hangingPunct="1">
      <a:defRPr sz="2000" i="1" kern="1200">
        <a:solidFill>
          <a:srgbClr val="0D1F74"/>
        </a:solidFill>
        <a:latin typeface="Arial" charset="0"/>
        <a:ea typeface="ＭＳ Ｐゴシック" charset="-128"/>
        <a:cs typeface="+mn-cs"/>
      </a:defRPr>
    </a:lvl8pPr>
    <a:lvl9pPr marL="3657600" algn="l" defTabSz="914400" rtl="0" eaLnBrk="1" latinLnBrk="0" hangingPunct="1">
      <a:defRPr sz="2000" i="1" kern="1200">
        <a:solidFill>
          <a:srgbClr val="0D1F74"/>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D2EE"/>
    <a:srgbClr val="182075"/>
    <a:srgbClr val="515151"/>
    <a:srgbClr val="0C2074"/>
    <a:srgbClr val="C1C7DC"/>
    <a:srgbClr val="C0DFE2"/>
    <a:srgbClr val="A5DEEB"/>
    <a:srgbClr val="7ECFE2"/>
    <a:srgbClr val="0D1F74"/>
    <a:srgbClr val="79C9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505E3EF-67EA-436B-97B2-0124C06EBD24}" styleName="Stijl, gemiddeld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Stijl, gemiddeld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Stijl, gemiddeld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71" autoAdjust="0"/>
    <p:restoredTop sz="77821"/>
  </p:normalViewPr>
  <p:slideViewPr>
    <p:cSldViewPr snapToGrid="0">
      <p:cViewPr>
        <p:scale>
          <a:sx n="100" d="100"/>
          <a:sy n="100" d="100"/>
        </p:scale>
        <p:origin x="616" y="3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1045C-C7CC-4C24-9E67-DC248A28E3F4}"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GB"/>
        </a:p>
      </dgm:t>
    </dgm:pt>
    <dgm:pt modelId="{C98C2C64-8DF6-4D60-B57C-DDCB32B9E1A6}">
      <dgm:prSet phldrT="[Tekst]"/>
      <dgm:spPr>
        <a:noFill/>
      </dgm:spPr>
      <dgm:t>
        <a:bodyPr/>
        <a:lstStyle/>
        <a:p>
          <a:r>
            <a:rPr lang="nl-NL" dirty="0">
              <a:solidFill>
                <a:schemeClr val="tx1"/>
              </a:solidFill>
            </a:rPr>
            <a:t>Dutch Cancer </a:t>
          </a:r>
          <a:r>
            <a:rPr lang="nl-NL" dirty="0" err="1">
              <a:solidFill>
                <a:schemeClr val="tx1"/>
              </a:solidFill>
            </a:rPr>
            <a:t>registry</a:t>
          </a:r>
          <a:endParaRPr lang="en-GB" dirty="0"/>
        </a:p>
      </dgm:t>
    </dgm:pt>
    <dgm:pt modelId="{F91A1F5F-9FC0-4007-81D1-B80BF714D164}" type="parTrans" cxnId="{1CE7B08A-9E85-422C-8E4F-9CDE5BCBF873}">
      <dgm:prSet/>
      <dgm:spPr/>
      <dgm:t>
        <a:bodyPr/>
        <a:lstStyle/>
        <a:p>
          <a:endParaRPr lang="en-GB"/>
        </a:p>
      </dgm:t>
    </dgm:pt>
    <dgm:pt modelId="{6DF31D26-55C4-4878-8944-0E2323F39820}" type="sibTrans" cxnId="{1CE7B08A-9E85-422C-8E4F-9CDE5BCBF873}">
      <dgm:prSet/>
      <dgm:spPr/>
      <dgm:t>
        <a:bodyPr/>
        <a:lstStyle/>
        <a:p>
          <a:endParaRPr lang="en-GB"/>
        </a:p>
      </dgm:t>
    </dgm:pt>
    <dgm:pt modelId="{827ACF81-2CB9-4071-AFFD-2DFE56B18BC5}">
      <dgm:prSet phldrT="[Tekst]"/>
      <dgm:spPr>
        <a:noFill/>
      </dgm:spPr>
      <dgm:t>
        <a:bodyPr/>
        <a:lstStyle/>
        <a:p>
          <a:r>
            <a:rPr lang="nl-NL" dirty="0" err="1">
              <a:solidFill>
                <a:schemeClr val="tx1"/>
              </a:solidFill>
            </a:rPr>
            <a:t>Indication</a:t>
          </a:r>
          <a:r>
            <a:rPr lang="nl-NL" dirty="0">
              <a:solidFill>
                <a:schemeClr val="tx1"/>
              </a:solidFill>
            </a:rPr>
            <a:t> </a:t>
          </a:r>
          <a:r>
            <a:rPr lang="nl-NL" dirty="0" err="1">
              <a:solidFill>
                <a:schemeClr val="tx1"/>
              </a:solidFill>
            </a:rPr>
            <a:t>for</a:t>
          </a:r>
          <a:r>
            <a:rPr lang="nl-NL" dirty="0">
              <a:solidFill>
                <a:schemeClr val="tx1"/>
              </a:solidFill>
            </a:rPr>
            <a:t> </a:t>
          </a:r>
          <a:r>
            <a:rPr lang="nl-NL" dirty="0" err="1">
              <a:solidFill>
                <a:schemeClr val="tx1"/>
              </a:solidFill>
            </a:rPr>
            <a:t>operation</a:t>
          </a:r>
          <a:r>
            <a:rPr lang="nl-NL" dirty="0">
              <a:solidFill>
                <a:schemeClr val="tx1"/>
              </a:solidFill>
            </a:rPr>
            <a:t> </a:t>
          </a:r>
          <a:r>
            <a:rPr lang="nl-NL" dirty="0" err="1">
              <a:solidFill>
                <a:schemeClr val="tx1"/>
              </a:solidFill>
            </a:rPr>
            <a:t>vs</a:t>
          </a:r>
          <a:r>
            <a:rPr lang="nl-NL" dirty="0">
              <a:solidFill>
                <a:schemeClr val="tx1"/>
              </a:solidFill>
            </a:rPr>
            <a:t> no </a:t>
          </a:r>
          <a:r>
            <a:rPr lang="nl-NL" dirty="0" err="1">
              <a:solidFill>
                <a:schemeClr val="tx1"/>
              </a:solidFill>
            </a:rPr>
            <a:t>indication</a:t>
          </a:r>
          <a:endParaRPr lang="en-GB" dirty="0">
            <a:solidFill>
              <a:schemeClr val="tx1"/>
            </a:solidFill>
          </a:endParaRPr>
        </a:p>
      </dgm:t>
    </dgm:pt>
    <dgm:pt modelId="{ADF7D319-8E3B-4D78-8747-385FABFCB0DE}" type="parTrans" cxnId="{CEFCF75D-08B6-4822-8FFC-706598872B91}">
      <dgm:prSet/>
      <dgm:spPr/>
      <dgm:t>
        <a:bodyPr/>
        <a:lstStyle/>
        <a:p>
          <a:endParaRPr lang="en-GB"/>
        </a:p>
      </dgm:t>
    </dgm:pt>
    <dgm:pt modelId="{6546BA60-79E6-4A19-BE2F-B83BA56BEC88}" type="sibTrans" cxnId="{CEFCF75D-08B6-4822-8FFC-706598872B91}">
      <dgm:prSet/>
      <dgm:spPr/>
      <dgm:t>
        <a:bodyPr/>
        <a:lstStyle/>
        <a:p>
          <a:endParaRPr lang="en-GB"/>
        </a:p>
      </dgm:t>
    </dgm:pt>
    <dgm:pt modelId="{C80C5A2F-A082-47DF-ACBB-8742AA8A53ED}">
      <dgm:prSet phldrT="[Tekst]"/>
      <dgm:spPr/>
      <dgm:t>
        <a:bodyPr/>
        <a:lstStyle/>
        <a:p>
          <a:r>
            <a:rPr lang="nl-NL" dirty="0"/>
            <a:t>Dutch </a:t>
          </a:r>
          <a:r>
            <a:rPr lang="nl-NL" dirty="0" err="1"/>
            <a:t>cardiology</a:t>
          </a:r>
          <a:r>
            <a:rPr lang="nl-NL" dirty="0"/>
            <a:t> </a:t>
          </a:r>
          <a:r>
            <a:rPr lang="nl-NL" dirty="0" err="1"/>
            <a:t>registry</a:t>
          </a:r>
          <a:endParaRPr lang="en-GB" dirty="0"/>
        </a:p>
      </dgm:t>
    </dgm:pt>
    <dgm:pt modelId="{E4067874-3F22-483D-A8A1-D1FDEA1F2BCB}" type="parTrans" cxnId="{1215DD99-3A9E-470B-BD44-9454CB66F0F8}">
      <dgm:prSet/>
      <dgm:spPr/>
      <dgm:t>
        <a:bodyPr/>
        <a:lstStyle/>
        <a:p>
          <a:endParaRPr lang="en-GB"/>
        </a:p>
      </dgm:t>
    </dgm:pt>
    <dgm:pt modelId="{F7C0EB6B-C750-4AA3-8754-364ED8B53C7B}" type="sibTrans" cxnId="{1215DD99-3A9E-470B-BD44-9454CB66F0F8}">
      <dgm:prSet/>
      <dgm:spPr/>
      <dgm:t>
        <a:bodyPr/>
        <a:lstStyle/>
        <a:p>
          <a:endParaRPr lang="en-GB"/>
        </a:p>
      </dgm:t>
    </dgm:pt>
    <dgm:pt modelId="{41ADAF53-B371-4608-AC22-439062DB3884}">
      <dgm:prSet phldrT="[Tekst]"/>
      <dgm:spPr>
        <a:noFill/>
      </dgm:spPr>
      <dgm:t>
        <a:bodyPr/>
        <a:lstStyle/>
        <a:p>
          <a:r>
            <a:rPr lang="nl-NL" dirty="0">
              <a:solidFill>
                <a:schemeClr val="tx1"/>
              </a:solidFill>
            </a:rPr>
            <a:t>Post-</a:t>
          </a:r>
          <a:r>
            <a:rPr lang="nl-NL" dirty="0" err="1">
              <a:solidFill>
                <a:schemeClr val="tx1"/>
              </a:solidFill>
            </a:rPr>
            <a:t>intervention</a:t>
          </a:r>
          <a:r>
            <a:rPr lang="nl-NL" dirty="0">
              <a:solidFill>
                <a:schemeClr val="tx1"/>
              </a:solidFill>
            </a:rPr>
            <a:t> survival</a:t>
          </a:r>
          <a:endParaRPr lang="en-GB" dirty="0">
            <a:solidFill>
              <a:schemeClr val="tx1"/>
            </a:solidFill>
          </a:endParaRPr>
        </a:p>
      </dgm:t>
    </dgm:pt>
    <dgm:pt modelId="{0AA54ED9-C83E-4072-9725-242F7BD20305}" type="parTrans" cxnId="{332A8F7E-D742-412C-89DE-90E81AC15631}">
      <dgm:prSet/>
      <dgm:spPr/>
      <dgm:t>
        <a:bodyPr/>
        <a:lstStyle/>
        <a:p>
          <a:endParaRPr lang="en-GB"/>
        </a:p>
      </dgm:t>
    </dgm:pt>
    <dgm:pt modelId="{3216C54D-2AB8-4B22-85D3-25B67DF40AA0}" type="sibTrans" cxnId="{332A8F7E-D742-412C-89DE-90E81AC15631}">
      <dgm:prSet/>
      <dgm:spPr/>
      <dgm:t>
        <a:bodyPr/>
        <a:lstStyle/>
        <a:p>
          <a:endParaRPr lang="en-GB"/>
        </a:p>
      </dgm:t>
    </dgm:pt>
    <dgm:pt modelId="{30501F58-5F86-48C6-AB57-DA90AE3379CE}">
      <dgm:prSet phldrT="[Tekst]"/>
      <dgm:spPr>
        <a:noFill/>
      </dgm:spPr>
      <dgm:t>
        <a:bodyPr/>
        <a:lstStyle/>
        <a:p>
          <a:r>
            <a:rPr lang="nl-NL" dirty="0">
              <a:solidFill>
                <a:schemeClr val="tx1"/>
              </a:solidFill>
            </a:rPr>
            <a:t>Age</a:t>
          </a:r>
          <a:endParaRPr lang="en-GB" dirty="0">
            <a:solidFill>
              <a:schemeClr val="tx1"/>
            </a:solidFill>
          </a:endParaRPr>
        </a:p>
      </dgm:t>
    </dgm:pt>
    <dgm:pt modelId="{1A20CBC4-270F-49BE-BA72-E64C5DB33637}" type="parTrans" cxnId="{31BF46BD-0BCA-443C-854C-D7F1D3FA9C20}">
      <dgm:prSet/>
      <dgm:spPr/>
      <dgm:t>
        <a:bodyPr/>
        <a:lstStyle/>
        <a:p>
          <a:endParaRPr lang="en-GB"/>
        </a:p>
      </dgm:t>
    </dgm:pt>
    <dgm:pt modelId="{1B420BBD-57FD-4997-9FB9-5B8AF5C1966A}" type="sibTrans" cxnId="{31BF46BD-0BCA-443C-854C-D7F1D3FA9C20}">
      <dgm:prSet/>
      <dgm:spPr/>
      <dgm:t>
        <a:bodyPr/>
        <a:lstStyle/>
        <a:p>
          <a:endParaRPr lang="en-GB"/>
        </a:p>
      </dgm:t>
    </dgm:pt>
    <dgm:pt modelId="{6F2ABA32-2B83-4A38-ACC1-CE2A8559EF75}">
      <dgm:prSet phldrT="[Tekst]"/>
      <dgm:spPr>
        <a:noFill/>
      </dgm:spPr>
      <dgm:t>
        <a:bodyPr/>
        <a:lstStyle/>
        <a:p>
          <a:r>
            <a:rPr lang="nl-NL" dirty="0" err="1">
              <a:solidFill>
                <a:schemeClr val="tx1"/>
              </a:solidFill>
            </a:rPr>
            <a:t>Not</a:t>
          </a:r>
          <a:r>
            <a:rPr lang="nl-NL" dirty="0">
              <a:solidFill>
                <a:schemeClr val="tx1"/>
              </a:solidFill>
            </a:rPr>
            <a:t> </a:t>
          </a:r>
          <a:r>
            <a:rPr lang="nl-NL" dirty="0" err="1">
              <a:solidFill>
                <a:schemeClr val="tx1"/>
              </a:solidFill>
            </a:rPr>
            <a:t>including</a:t>
          </a:r>
          <a:r>
            <a:rPr lang="nl-NL" dirty="0">
              <a:solidFill>
                <a:schemeClr val="tx1"/>
              </a:solidFill>
            </a:rPr>
            <a:t> </a:t>
          </a:r>
          <a:r>
            <a:rPr lang="nl-NL" dirty="0" err="1">
              <a:solidFill>
                <a:schemeClr val="tx1"/>
              </a:solidFill>
            </a:rPr>
            <a:t>gynaecological</a:t>
          </a:r>
          <a:r>
            <a:rPr lang="nl-NL" dirty="0">
              <a:solidFill>
                <a:schemeClr val="tx1"/>
              </a:solidFill>
            </a:rPr>
            <a:t> </a:t>
          </a:r>
          <a:r>
            <a:rPr lang="nl-NL" dirty="0" err="1">
              <a:solidFill>
                <a:schemeClr val="tx1"/>
              </a:solidFill>
            </a:rPr>
            <a:t>oncology</a:t>
          </a:r>
          <a:endParaRPr lang="en-GB" dirty="0">
            <a:solidFill>
              <a:schemeClr val="tx1"/>
            </a:solidFill>
          </a:endParaRPr>
        </a:p>
      </dgm:t>
    </dgm:pt>
    <dgm:pt modelId="{88BAA225-21DE-438A-B4CB-F46C06EE64D8}" type="parTrans" cxnId="{5B8BB940-E6C4-464F-A585-8DC73287CD73}">
      <dgm:prSet/>
      <dgm:spPr/>
      <dgm:t>
        <a:bodyPr/>
        <a:lstStyle/>
        <a:p>
          <a:endParaRPr lang="en-GB"/>
        </a:p>
      </dgm:t>
    </dgm:pt>
    <dgm:pt modelId="{22C10268-E6E2-4901-8FD8-126F9752A20E}" type="sibTrans" cxnId="{5B8BB940-E6C4-464F-A585-8DC73287CD73}">
      <dgm:prSet/>
      <dgm:spPr/>
      <dgm:t>
        <a:bodyPr/>
        <a:lstStyle/>
        <a:p>
          <a:endParaRPr lang="en-GB"/>
        </a:p>
      </dgm:t>
    </dgm:pt>
    <dgm:pt modelId="{A0986198-D01A-4FF7-9F4C-149568EF0B03}" type="pres">
      <dgm:prSet presAssocID="{D841045C-C7CC-4C24-9E67-DC248A28E3F4}" presName="linearFlow" presStyleCnt="0">
        <dgm:presLayoutVars>
          <dgm:dir/>
          <dgm:animLvl val="lvl"/>
          <dgm:resizeHandles/>
        </dgm:presLayoutVars>
      </dgm:prSet>
      <dgm:spPr/>
    </dgm:pt>
    <dgm:pt modelId="{97DC7A27-6585-4485-B9CC-5F86014290C0}" type="pres">
      <dgm:prSet presAssocID="{C98C2C64-8DF6-4D60-B57C-DDCB32B9E1A6}" presName="compositeNode" presStyleCnt="0">
        <dgm:presLayoutVars>
          <dgm:bulletEnabled val="1"/>
        </dgm:presLayoutVars>
      </dgm:prSet>
      <dgm:spPr/>
    </dgm:pt>
    <dgm:pt modelId="{38548ABB-E5A1-4694-87EF-060ED8367158}" type="pres">
      <dgm:prSet presAssocID="{C98C2C64-8DF6-4D60-B57C-DDCB32B9E1A6}" presName="image"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0802A9E4-268A-44C0-A278-C9353BA39E7D}" type="pres">
      <dgm:prSet presAssocID="{C98C2C64-8DF6-4D60-B57C-DDCB32B9E1A6}" presName="childNode" presStyleLbl="node1" presStyleIdx="0" presStyleCnt="2">
        <dgm:presLayoutVars>
          <dgm:bulletEnabled val="1"/>
        </dgm:presLayoutVars>
      </dgm:prSet>
      <dgm:spPr/>
    </dgm:pt>
    <dgm:pt modelId="{CBCA5BF7-4603-4C12-9D4F-C7F7ECDC31AD}" type="pres">
      <dgm:prSet presAssocID="{C98C2C64-8DF6-4D60-B57C-DDCB32B9E1A6}" presName="parentNode" presStyleLbl="revTx" presStyleIdx="0" presStyleCnt="2">
        <dgm:presLayoutVars>
          <dgm:chMax val="0"/>
          <dgm:bulletEnabled val="1"/>
        </dgm:presLayoutVars>
      </dgm:prSet>
      <dgm:spPr/>
    </dgm:pt>
    <dgm:pt modelId="{59C74010-279D-46B9-9387-9804B4162868}" type="pres">
      <dgm:prSet presAssocID="{6DF31D26-55C4-4878-8944-0E2323F39820}" presName="sibTrans" presStyleCnt="0"/>
      <dgm:spPr/>
    </dgm:pt>
    <dgm:pt modelId="{21B2A5A2-4FA9-4234-9527-8AD3EB64817E}" type="pres">
      <dgm:prSet presAssocID="{C80C5A2F-A082-47DF-ACBB-8742AA8A53ED}" presName="compositeNode" presStyleCnt="0">
        <dgm:presLayoutVars>
          <dgm:bulletEnabled val="1"/>
        </dgm:presLayoutVars>
      </dgm:prSet>
      <dgm:spPr/>
    </dgm:pt>
    <dgm:pt modelId="{040C58E5-D01B-4B50-B25F-CBD8EE085C43}" type="pres">
      <dgm:prSet presAssocID="{C80C5A2F-A082-47DF-ACBB-8742AA8A53ED}" presName="image"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78BE830-CAFC-49EB-9ECA-7DD5AC178166}" type="pres">
      <dgm:prSet presAssocID="{C80C5A2F-A082-47DF-ACBB-8742AA8A53ED}" presName="childNode" presStyleLbl="node1" presStyleIdx="1" presStyleCnt="2">
        <dgm:presLayoutVars>
          <dgm:bulletEnabled val="1"/>
        </dgm:presLayoutVars>
      </dgm:prSet>
      <dgm:spPr/>
    </dgm:pt>
    <dgm:pt modelId="{886719FF-3E18-41FC-BBED-BA17B975624B}" type="pres">
      <dgm:prSet presAssocID="{C80C5A2F-A082-47DF-ACBB-8742AA8A53ED}" presName="parentNode" presStyleLbl="revTx" presStyleIdx="1" presStyleCnt="2">
        <dgm:presLayoutVars>
          <dgm:chMax val="0"/>
          <dgm:bulletEnabled val="1"/>
        </dgm:presLayoutVars>
      </dgm:prSet>
      <dgm:spPr/>
    </dgm:pt>
  </dgm:ptLst>
  <dgm:cxnLst>
    <dgm:cxn modelId="{A6C2E531-D886-4C9C-8686-176B4016B9CC}" type="presOf" srcId="{6F2ABA32-2B83-4A38-ACC1-CE2A8559EF75}" destId="{0802A9E4-268A-44C0-A278-C9353BA39E7D}" srcOrd="0" destOrd="1" presId="urn:microsoft.com/office/officeart/2005/8/layout/hList2"/>
    <dgm:cxn modelId="{5B8BB940-E6C4-464F-A585-8DC73287CD73}" srcId="{C98C2C64-8DF6-4D60-B57C-DDCB32B9E1A6}" destId="{6F2ABA32-2B83-4A38-ACC1-CE2A8559EF75}" srcOrd="1" destOrd="0" parTransId="{88BAA225-21DE-438A-B4CB-F46C06EE64D8}" sibTransId="{22C10268-E6E2-4901-8FD8-126F9752A20E}"/>
    <dgm:cxn modelId="{DE083C48-09B9-4A4B-9F15-991FEF170B3B}" type="presOf" srcId="{C80C5A2F-A082-47DF-ACBB-8742AA8A53ED}" destId="{886719FF-3E18-41FC-BBED-BA17B975624B}" srcOrd="0" destOrd="0" presId="urn:microsoft.com/office/officeart/2005/8/layout/hList2"/>
    <dgm:cxn modelId="{3279A251-E441-413F-AC00-19B85103403E}" type="presOf" srcId="{30501F58-5F86-48C6-AB57-DA90AE3379CE}" destId="{878BE830-CAFC-49EB-9ECA-7DD5AC178166}" srcOrd="0" destOrd="1" presId="urn:microsoft.com/office/officeart/2005/8/layout/hList2"/>
    <dgm:cxn modelId="{CEFCF75D-08B6-4822-8FFC-706598872B91}" srcId="{C98C2C64-8DF6-4D60-B57C-DDCB32B9E1A6}" destId="{827ACF81-2CB9-4071-AFFD-2DFE56B18BC5}" srcOrd="0" destOrd="0" parTransId="{ADF7D319-8E3B-4D78-8747-385FABFCB0DE}" sibTransId="{6546BA60-79E6-4A19-BE2F-B83BA56BEC88}"/>
    <dgm:cxn modelId="{D0AFD86A-9099-4092-AE38-2E33B77FD4B4}" type="presOf" srcId="{C98C2C64-8DF6-4D60-B57C-DDCB32B9E1A6}" destId="{CBCA5BF7-4603-4C12-9D4F-C7F7ECDC31AD}" srcOrd="0" destOrd="0" presId="urn:microsoft.com/office/officeart/2005/8/layout/hList2"/>
    <dgm:cxn modelId="{332A8F7E-D742-412C-89DE-90E81AC15631}" srcId="{C80C5A2F-A082-47DF-ACBB-8742AA8A53ED}" destId="{41ADAF53-B371-4608-AC22-439062DB3884}" srcOrd="0" destOrd="0" parTransId="{0AA54ED9-C83E-4072-9725-242F7BD20305}" sibTransId="{3216C54D-2AB8-4B22-85D3-25B67DF40AA0}"/>
    <dgm:cxn modelId="{1CE7B08A-9E85-422C-8E4F-9CDE5BCBF873}" srcId="{D841045C-C7CC-4C24-9E67-DC248A28E3F4}" destId="{C98C2C64-8DF6-4D60-B57C-DDCB32B9E1A6}" srcOrd="0" destOrd="0" parTransId="{F91A1F5F-9FC0-4007-81D1-B80BF714D164}" sibTransId="{6DF31D26-55C4-4878-8944-0E2323F39820}"/>
    <dgm:cxn modelId="{1215DD99-3A9E-470B-BD44-9454CB66F0F8}" srcId="{D841045C-C7CC-4C24-9E67-DC248A28E3F4}" destId="{C80C5A2F-A082-47DF-ACBB-8742AA8A53ED}" srcOrd="1" destOrd="0" parTransId="{E4067874-3F22-483D-A8A1-D1FDEA1F2BCB}" sibTransId="{F7C0EB6B-C750-4AA3-8754-364ED8B53C7B}"/>
    <dgm:cxn modelId="{31BF46BD-0BCA-443C-854C-D7F1D3FA9C20}" srcId="{C80C5A2F-A082-47DF-ACBB-8742AA8A53ED}" destId="{30501F58-5F86-48C6-AB57-DA90AE3379CE}" srcOrd="1" destOrd="0" parTransId="{1A20CBC4-270F-49BE-BA72-E64C5DB33637}" sibTransId="{1B420BBD-57FD-4997-9FB9-5B8AF5C1966A}"/>
    <dgm:cxn modelId="{57B312C3-9361-4F69-BBA0-5C0200D6EE58}" type="presOf" srcId="{827ACF81-2CB9-4071-AFFD-2DFE56B18BC5}" destId="{0802A9E4-268A-44C0-A278-C9353BA39E7D}" srcOrd="0" destOrd="0" presId="urn:microsoft.com/office/officeart/2005/8/layout/hList2"/>
    <dgm:cxn modelId="{38723CC9-5C24-4976-A334-F3E0793A60BD}" type="presOf" srcId="{41ADAF53-B371-4608-AC22-439062DB3884}" destId="{878BE830-CAFC-49EB-9ECA-7DD5AC178166}" srcOrd="0" destOrd="0" presId="urn:microsoft.com/office/officeart/2005/8/layout/hList2"/>
    <dgm:cxn modelId="{28302FE8-3873-4E84-90AF-B7106FD229FF}" type="presOf" srcId="{D841045C-C7CC-4C24-9E67-DC248A28E3F4}" destId="{A0986198-D01A-4FF7-9F4C-149568EF0B03}" srcOrd="0" destOrd="0" presId="urn:microsoft.com/office/officeart/2005/8/layout/hList2"/>
    <dgm:cxn modelId="{4FD18076-2751-451C-B702-1932B2E522B3}" type="presParOf" srcId="{A0986198-D01A-4FF7-9F4C-149568EF0B03}" destId="{97DC7A27-6585-4485-B9CC-5F86014290C0}" srcOrd="0" destOrd="0" presId="urn:microsoft.com/office/officeart/2005/8/layout/hList2"/>
    <dgm:cxn modelId="{5F2C9B6B-02A9-44DF-BC1F-2F541C9A2E05}" type="presParOf" srcId="{97DC7A27-6585-4485-B9CC-5F86014290C0}" destId="{38548ABB-E5A1-4694-87EF-060ED8367158}" srcOrd="0" destOrd="0" presId="urn:microsoft.com/office/officeart/2005/8/layout/hList2"/>
    <dgm:cxn modelId="{2AAF152C-0FE7-40FD-9806-23BEED3CEE52}" type="presParOf" srcId="{97DC7A27-6585-4485-B9CC-5F86014290C0}" destId="{0802A9E4-268A-44C0-A278-C9353BA39E7D}" srcOrd="1" destOrd="0" presId="urn:microsoft.com/office/officeart/2005/8/layout/hList2"/>
    <dgm:cxn modelId="{375B099C-F1CC-42BA-8F51-17995646A256}" type="presParOf" srcId="{97DC7A27-6585-4485-B9CC-5F86014290C0}" destId="{CBCA5BF7-4603-4C12-9D4F-C7F7ECDC31AD}" srcOrd="2" destOrd="0" presId="urn:microsoft.com/office/officeart/2005/8/layout/hList2"/>
    <dgm:cxn modelId="{ACFD2EED-CFB4-478D-A3FC-C183395378EB}" type="presParOf" srcId="{A0986198-D01A-4FF7-9F4C-149568EF0B03}" destId="{59C74010-279D-46B9-9387-9804B4162868}" srcOrd="1" destOrd="0" presId="urn:microsoft.com/office/officeart/2005/8/layout/hList2"/>
    <dgm:cxn modelId="{ED390FA2-7F5C-4954-BDD0-01E59CD04715}" type="presParOf" srcId="{A0986198-D01A-4FF7-9F4C-149568EF0B03}" destId="{21B2A5A2-4FA9-4234-9527-8AD3EB64817E}" srcOrd="2" destOrd="0" presId="urn:microsoft.com/office/officeart/2005/8/layout/hList2"/>
    <dgm:cxn modelId="{CB242BB4-3EB2-4A87-BD2B-5A1A50A8CA05}" type="presParOf" srcId="{21B2A5A2-4FA9-4234-9527-8AD3EB64817E}" destId="{040C58E5-D01B-4B50-B25F-CBD8EE085C43}" srcOrd="0" destOrd="0" presId="urn:microsoft.com/office/officeart/2005/8/layout/hList2"/>
    <dgm:cxn modelId="{1AEA1D30-2353-4D7A-8517-0D370C2EEAF3}" type="presParOf" srcId="{21B2A5A2-4FA9-4234-9527-8AD3EB64817E}" destId="{878BE830-CAFC-49EB-9ECA-7DD5AC178166}" srcOrd="1" destOrd="0" presId="urn:microsoft.com/office/officeart/2005/8/layout/hList2"/>
    <dgm:cxn modelId="{2AE60572-BA05-475B-A0FF-389F75495093}" type="presParOf" srcId="{21B2A5A2-4FA9-4234-9527-8AD3EB64817E}" destId="{886719FF-3E18-41FC-BBED-BA17B975624B}"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A5BF7-4603-4C12-9D4F-C7F7ECDC31AD}">
      <dsp:nvSpPr>
        <dsp:cNvPr id="0" name=""/>
        <dsp:cNvSpPr/>
      </dsp:nvSpPr>
      <dsp:spPr>
        <a:xfrm rot="16200000">
          <a:off x="-955866" y="1717281"/>
          <a:ext cx="2544603" cy="53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4734" bIns="0" numCol="1" spcCol="1270" anchor="t" anchorCtr="0">
          <a:noAutofit/>
        </a:bodyPr>
        <a:lstStyle/>
        <a:p>
          <a:pPr marL="0" lvl="0" indent="0" algn="r" defTabSz="889000">
            <a:lnSpc>
              <a:spcPct val="90000"/>
            </a:lnSpc>
            <a:spcBef>
              <a:spcPct val="0"/>
            </a:spcBef>
            <a:spcAft>
              <a:spcPct val="35000"/>
            </a:spcAft>
            <a:buNone/>
          </a:pPr>
          <a:r>
            <a:rPr lang="nl-NL" sz="2000" kern="1200" dirty="0">
              <a:solidFill>
                <a:schemeClr val="tx1"/>
              </a:solidFill>
            </a:rPr>
            <a:t>Dutch Cancer </a:t>
          </a:r>
          <a:r>
            <a:rPr lang="nl-NL" sz="2000" kern="1200" dirty="0" err="1">
              <a:solidFill>
                <a:schemeClr val="tx1"/>
              </a:solidFill>
            </a:rPr>
            <a:t>registry</a:t>
          </a:r>
          <a:endParaRPr lang="en-GB" sz="2000" kern="1200" dirty="0"/>
        </a:p>
      </dsp:txBody>
      <dsp:txXfrm>
        <a:off x="-955866" y="1717281"/>
        <a:ext cx="2544603" cy="538281"/>
      </dsp:txXfrm>
    </dsp:sp>
    <dsp:sp modelId="{0802A9E4-268A-44C0-A278-C9353BA39E7D}">
      <dsp:nvSpPr>
        <dsp:cNvPr id="0" name=""/>
        <dsp:cNvSpPr/>
      </dsp:nvSpPr>
      <dsp:spPr>
        <a:xfrm>
          <a:off x="585575" y="714120"/>
          <a:ext cx="2970756" cy="2544603"/>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474734" rIns="206248" bIns="206248" numCol="1" spcCol="1270" anchor="t" anchorCtr="0">
          <a:noAutofit/>
        </a:bodyPr>
        <a:lstStyle/>
        <a:p>
          <a:pPr marL="228600" lvl="1" indent="-228600" algn="l" defTabSz="1022350">
            <a:lnSpc>
              <a:spcPct val="90000"/>
            </a:lnSpc>
            <a:spcBef>
              <a:spcPct val="0"/>
            </a:spcBef>
            <a:spcAft>
              <a:spcPct val="15000"/>
            </a:spcAft>
            <a:buChar char="•"/>
          </a:pPr>
          <a:r>
            <a:rPr lang="nl-NL" sz="2300" kern="1200" dirty="0" err="1">
              <a:solidFill>
                <a:schemeClr val="tx1"/>
              </a:solidFill>
            </a:rPr>
            <a:t>Indication</a:t>
          </a:r>
          <a:r>
            <a:rPr lang="nl-NL" sz="2300" kern="1200" dirty="0">
              <a:solidFill>
                <a:schemeClr val="tx1"/>
              </a:solidFill>
            </a:rPr>
            <a:t> </a:t>
          </a:r>
          <a:r>
            <a:rPr lang="nl-NL" sz="2300" kern="1200" dirty="0" err="1">
              <a:solidFill>
                <a:schemeClr val="tx1"/>
              </a:solidFill>
            </a:rPr>
            <a:t>for</a:t>
          </a:r>
          <a:r>
            <a:rPr lang="nl-NL" sz="2300" kern="1200" dirty="0">
              <a:solidFill>
                <a:schemeClr val="tx1"/>
              </a:solidFill>
            </a:rPr>
            <a:t> </a:t>
          </a:r>
          <a:r>
            <a:rPr lang="nl-NL" sz="2300" kern="1200" dirty="0" err="1">
              <a:solidFill>
                <a:schemeClr val="tx1"/>
              </a:solidFill>
            </a:rPr>
            <a:t>operation</a:t>
          </a:r>
          <a:r>
            <a:rPr lang="nl-NL" sz="2300" kern="1200" dirty="0">
              <a:solidFill>
                <a:schemeClr val="tx1"/>
              </a:solidFill>
            </a:rPr>
            <a:t> </a:t>
          </a:r>
          <a:r>
            <a:rPr lang="nl-NL" sz="2300" kern="1200" dirty="0" err="1">
              <a:solidFill>
                <a:schemeClr val="tx1"/>
              </a:solidFill>
            </a:rPr>
            <a:t>vs</a:t>
          </a:r>
          <a:r>
            <a:rPr lang="nl-NL" sz="2300" kern="1200" dirty="0">
              <a:solidFill>
                <a:schemeClr val="tx1"/>
              </a:solidFill>
            </a:rPr>
            <a:t> no </a:t>
          </a:r>
          <a:r>
            <a:rPr lang="nl-NL" sz="2300" kern="1200" dirty="0" err="1">
              <a:solidFill>
                <a:schemeClr val="tx1"/>
              </a:solidFill>
            </a:rPr>
            <a:t>indication</a:t>
          </a:r>
          <a:endParaRPr lang="en-GB" sz="2300" kern="1200" dirty="0">
            <a:solidFill>
              <a:schemeClr val="tx1"/>
            </a:solidFill>
          </a:endParaRPr>
        </a:p>
        <a:p>
          <a:pPr marL="228600" lvl="1" indent="-228600" algn="l" defTabSz="1022350">
            <a:lnSpc>
              <a:spcPct val="90000"/>
            </a:lnSpc>
            <a:spcBef>
              <a:spcPct val="0"/>
            </a:spcBef>
            <a:spcAft>
              <a:spcPct val="15000"/>
            </a:spcAft>
            <a:buChar char="•"/>
          </a:pPr>
          <a:r>
            <a:rPr lang="nl-NL" sz="2300" kern="1200" dirty="0" err="1">
              <a:solidFill>
                <a:schemeClr val="tx1"/>
              </a:solidFill>
            </a:rPr>
            <a:t>Not</a:t>
          </a:r>
          <a:r>
            <a:rPr lang="nl-NL" sz="2300" kern="1200" dirty="0">
              <a:solidFill>
                <a:schemeClr val="tx1"/>
              </a:solidFill>
            </a:rPr>
            <a:t> </a:t>
          </a:r>
          <a:r>
            <a:rPr lang="nl-NL" sz="2300" kern="1200" dirty="0" err="1">
              <a:solidFill>
                <a:schemeClr val="tx1"/>
              </a:solidFill>
            </a:rPr>
            <a:t>including</a:t>
          </a:r>
          <a:r>
            <a:rPr lang="nl-NL" sz="2300" kern="1200" dirty="0">
              <a:solidFill>
                <a:schemeClr val="tx1"/>
              </a:solidFill>
            </a:rPr>
            <a:t> </a:t>
          </a:r>
          <a:r>
            <a:rPr lang="nl-NL" sz="2300" kern="1200" dirty="0" err="1">
              <a:solidFill>
                <a:schemeClr val="tx1"/>
              </a:solidFill>
            </a:rPr>
            <a:t>gynaecological</a:t>
          </a:r>
          <a:r>
            <a:rPr lang="nl-NL" sz="2300" kern="1200" dirty="0">
              <a:solidFill>
                <a:schemeClr val="tx1"/>
              </a:solidFill>
            </a:rPr>
            <a:t> </a:t>
          </a:r>
          <a:r>
            <a:rPr lang="nl-NL" sz="2300" kern="1200" dirty="0" err="1">
              <a:solidFill>
                <a:schemeClr val="tx1"/>
              </a:solidFill>
            </a:rPr>
            <a:t>oncology</a:t>
          </a:r>
          <a:endParaRPr lang="en-GB" sz="2300" kern="1200" dirty="0">
            <a:solidFill>
              <a:schemeClr val="tx1"/>
            </a:solidFill>
          </a:endParaRPr>
        </a:p>
      </dsp:txBody>
      <dsp:txXfrm>
        <a:off x="585575" y="714120"/>
        <a:ext cx="2970756" cy="2544603"/>
      </dsp:txXfrm>
    </dsp:sp>
    <dsp:sp modelId="{38548ABB-E5A1-4694-87EF-060ED8367158}">
      <dsp:nvSpPr>
        <dsp:cNvPr id="0" name=""/>
        <dsp:cNvSpPr/>
      </dsp:nvSpPr>
      <dsp:spPr>
        <a:xfrm>
          <a:off x="47293" y="3588"/>
          <a:ext cx="1076562" cy="107656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6719FF-3E18-41FC-BBED-BA17B975624B}">
      <dsp:nvSpPr>
        <dsp:cNvPr id="0" name=""/>
        <dsp:cNvSpPr/>
      </dsp:nvSpPr>
      <dsp:spPr>
        <a:xfrm rot="16200000">
          <a:off x="3327207" y="1717281"/>
          <a:ext cx="2544603" cy="53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4734" bIns="0" numCol="1" spcCol="1270" anchor="t" anchorCtr="0">
          <a:noAutofit/>
        </a:bodyPr>
        <a:lstStyle/>
        <a:p>
          <a:pPr marL="0" lvl="0" indent="0" algn="r" defTabSz="889000">
            <a:lnSpc>
              <a:spcPct val="90000"/>
            </a:lnSpc>
            <a:spcBef>
              <a:spcPct val="0"/>
            </a:spcBef>
            <a:spcAft>
              <a:spcPct val="35000"/>
            </a:spcAft>
            <a:buNone/>
          </a:pPr>
          <a:r>
            <a:rPr lang="nl-NL" sz="2000" kern="1200" dirty="0"/>
            <a:t>Dutch </a:t>
          </a:r>
          <a:r>
            <a:rPr lang="nl-NL" sz="2000" kern="1200" dirty="0" err="1"/>
            <a:t>cardiology</a:t>
          </a:r>
          <a:r>
            <a:rPr lang="nl-NL" sz="2000" kern="1200" dirty="0"/>
            <a:t> </a:t>
          </a:r>
          <a:r>
            <a:rPr lang="nl-NL" sz="2000" kern="1200" dirty="0" err="1"/>
            <a:t>registry</a:t>
          </a:r>
          <a:endParaRPr lang="en-GB" sz="2000" kern="1200" dirty="0"/>
        </a:p>
      </dsp:txBody>
      <dsp:txXfrm>
        <a:off x="3327207" y="1717281"/>
        <a:ext cx="2544603" cy="538281"/>
      </dsp:txXfrm>
    </dsp:sp>
    <dsp:sp modelId="{878BE830-CAFC-49EB-9ECA-7DD5AC178166}">
      <dsp:nvSpPr>
        <dsp:cNvPr id="0" name=""/>
        <dsp:cNvSpPr/>
      </dsp:nvSpPr>
      <dsp:spPr>
        <a:xfrm>
          <a:off x="4868649" y="714120"/>
          <a:ext cx="2970756" cy="2544603"/>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474734" rIns="206248" bIns="206248" numCol="1" spcCol="1270" anchor="t" anchorCtr="0">
          <a:noAutofit/>
        </a:bodyPr>
        <a:lstStyle/>
        <a:p>
          <a:pPr marL="228600" lvl="1" indent="-228600" algn="l" defTabSz="1022350">
            <a:lnSpc>
              <a:spcPct val="90000"/>
            </a:lnSpc>
            <a:spcBef>
              <a:spcPct val="0"/>
            </a:spcBef>
            <a:spcAft>
              <a:spcPct val="15000"/>
            </a:spcAft>
            <a:buChar char="•"/>
          </a:pPr>
          <a:r>
            <a:rPr lang="nl-NL" sz="2300" kern="1200" dirty="0">
              <a:solidFill>
                <a:schemeClr val="tx1"/>
              </a:solidFill>
            </a:rPr>
            <a:t>Post-</a:t>
          </a:r>
          <a:r>
            <a:rPr lang="nl-NL" sz="2300" kern="1200" dirty="0" err="1">
              <a:solidFill>
                <a:schemeClr val="tx1"/>
              </a:solidFill>
            </a:rPr>
            <a:t>intervention</a:t>
          </a:r>
          <a:r>
            <a:rPr lang="nl-NL" sz="2300" kern="1200" dirty="0">
              <a:solidFill>
                <a:schemeClr val="tx1"/>
              </a:solidFill>
            </a:rPr>
            <a:t> survival</a:t>
          </a:r>
          <a:endParaRPr lang="en-GB" sz="2300" kern="1200" dirty="0">
            <a:solidFill>
              <a:schemeClr val="tx1"/>
            </a:solidFill>
          </a:endParaRPr>
        </a:p>
        <a:p>
          <a:pPr marL="228600" lvl="1" indent="-228600" algn="l" defTabSz="1022350">
            <a:lnSpc>
              <a:spcPct val="90000"/>
            </a:lnSpc>
            <a:spcBef>
              <a:spcPct val="0"/>
            </a:spcBef>
            <a:spcAft>
              <a:spcPct val="15000"/>
            </a:spcAft>
            <a:buChar char="•"/>
          </a:pPr>
          <a:r>
            <a:rPr lang="nl-NL" sz="2300" kern="1200" dirty="0">
              <a:solidFill>
                <a:schemeClr val="tx1"/>
              </a:solidFill>
            </a:rPr>
            <a:t>Age</a:t>
          </a:r>
          <a:endParaRPr lang="en-GB" sz="2300" kern="1200" dirty="0">
            <a:solidFill>
              <a:schemeClr val="tx1"/>
            </a:solidFill>
          </a:endParaRPr>
        </a:p>
      </dsp:txBody>
      <dsp:txXfrm>
        <a:off x="4868649" y="714120"/>
        <a:ext cx="2970756" cy="2544603"/>
      </dsp:txXfrm>
    </dsp:sp>
    <dsp:sp modelId="{040C58E5-D01B-4B50-B25F-CBD8EE085C43}">
      <dsp:nvSpPr>
        <dsp:cNvPr id="0" name=""/>
        <dsp:cNvSpPr/>
      </dsp:nvSpPr>
      <dsp:spPr>
        <a:xfrm>
          <a:off x="4330368" y="3588"/>
          <a:ext cx="1076562" cy="107656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smtClean="0">
                <a:ea typeface="ＭＳ Ｐゴシック" charset="0"/>
              </a:defRPr>
            </a:lvl1pPr>
          </a:lstStyle>
          <a:p>
            <a:pPr>
              <a:defRPr/>
            </a:pPr>
            <a:endParaRPr lang="en-US"/>
          </a:p>
        </p:txBody>
      </p:sp>
      <p:sp>
        <p:nvSpPr>
          <p:cNvPr id="43011"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smtClean="0">
                <a:ea typeface="ＭＳ Ｐゴシック" charset="0"/>
              </a:defRPr>
            </a:lvl1pPr>
          </a:lstStyle>
          <a:p>
            <a:pPr>
              <a:defRPr/>
            </a:pPr>
            <a:endParaRPr lang="en-US"/>
          </a:p>
        </p:txBody>
      </p:sp>
      <p:sp>
        <p:nvSpPr>
          <p:cNvPr id="43012"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smtClean="0">
                <a:ea typeface="ＭＳ Ｐゴシック" charset="0"/>
              </a:defRPr>
            </a:lvl1pPr>
          </a:lstStyle>
          <a:p>
            <a:pPr>
              <a:defRPr/>
            </a:pPr>
            <a:endParaRPr lang="en-US"/>
          </a:p>
        </p:txBody>
      </p:sp>
      <p:sp>
        <p:nvSpPr>
          <p:cNvPr id="43013"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5C41BC64-677B-4E4B-B401-7A1727C81DD2}" type="slidenum">
              <a:rPr lang="en-US" altLang="x-none"/>
              <a:pPr/>
              <a:t>‹#›</a:t>
            </a:fld>
            <a:endParaRPr lang="en-US" altLang="x-none"/>
          </a:p>
        </p:txBody>
      </p:sp>
    </p:spTree>
    <p:extLst>
      <p:ext uri="{BB962C8B-B14F-4D97-AF65-F5344CB8AC3E}">
        <p14:creationId xmlns:p14="http://schemas.microsoft.com/office/powerpoint/2010/main" val="1608174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i="0" smtClean="0">
                <a:solidFill>
                  <a:schemeClr val="tx1"/>
                </a:solidFill>
                <a:ea typeface="ＭＳ Ｐゴシック" charset="0"/>
              </a:defRPr>
            </a:lvl1pPr>
          </a:lstStyle>
          <a:p>
            <a:pPr>
              <a:defRPr/>
            </a:pPr>
            <a:endParaRPr lang="nl-NL"/>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i="0" smtClean="0">
                <a:solidFill>
                  <a:schemeClr val="tx1"/>
                </a:solidFill>
                <a:ea typeface="ＭＳ Ｐゴシック" charset="0"/>
              </a:defRPr>
            </a:lvl1pPr>
          </a:lstStyle>
          <a:p>
            <a:pPr>
              <a:defRPr/>
            </a:pPr>
            <a:endParaRPr lang="nl-NL"/>
          </a:p>
        </p:txBody>
      </p:sp>
      <p:sp>
        <p:nvSpPr>
          <p:cNvPr id="41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143000" y="4343400"/>
            <a:ext cx="457041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i="0" smtClean="0">
                <a:solidFill>
                  <a:schemeClr val="tx1"/>
                </a:solidFill>
                <a:ea typeface="ＭＳ Ｐゴシック" charset="0"/>
              </a:defRPr>
            </a:lvl1pPr>
          </a:lstStyle>
          <a:p>
            <a:pPr>
              <a:defRPr/>
            </a:pPr>
            <a:endParaRPr lang="nl-NL"/>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i="0">
                <a:solidFill>
                  <a:schemeClr val="tx1"/>
                </a:solidFill>
              </a:defRPr>
            </a:lvl1pPr>
          </a:lstStyle>
          <a:p>
            <a:fld id="{36A3B2E1-E125-244B-8917-BE3A68C7BB7D}" type="slidenum">
              <a:rPr lang="nl-NL" altLang="x-none"/>
              <a:pPr/>
              <a:t>‹#›</a:t>
            </a:fld>
            <a:endParaRPr lang="nl-NL" altLang="x-none"/>
          </a:p>
        </p:txBody>
      </p:sp>
    </p:spTree>
    <p:extLst>
      <p:ext uri="{BB962C8B-B14F-4D97-AF65-F5344CB8AC3E}">
        <p14:creationId xmlns:p14="http://schemas.microsoft.com/office/powerpoint/2010/main" val="27805181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ＭＳ Ｐゴシック"/>
                <a:cs typeface="Calibri"/>
              </a:rPr>
              <a:t>A full report of the model is available with more details </a:t>
            </a:r>
            <a:endParaRPr lang="en-US">
              <a:latin typeface="Calibri"/>
              <a:cs typeface="Calibri"/>
            </a:endParaRPr>
          </a:p>
        </p:txBody>
      </p:sp>
      <p:sp>
        <p:nvSpPr>
          <p:cNvPr id="4" name="Slide Number Placeholder 3"/>
          <p:cNvSpPr>
            <a:spLocks noGrp="1"/>
          </p:cNvSpPr>
          <p:nvPr>
            <p:ph type="sldNum" sz="quarter" idx="5"/>
          </p:nvPr>
        </p:nvSpPr>
        <p:spPr/>
        <p:txBody>
          <a:bodyPr/>
          <a:lstStyle/>
          <a:p>
            <a:fld id="{36A3B2E1-E125-244B-8917-BE3A68C7BB7D}" type="slidenum">
              <a:rPr lang="nl-NL" altLang="x-none"/>
              <a:pPr/>
              <a:t>1</a:t>
            </a:fld>
            <a:endParaRPr lang="nl-NL" altLang="x-none"/>
          </a:p>
        </p:txBody>
      </p:sp>
    </p:spTree>
    <p:extLst>
      <p:ext uri="{BB962C8B-B14F-4D97-AF65-F5344CB8AC3E}">
        <p14:creationId xmlns:p14="http://schemas.microsoft.com/office/powerpoint/2010/main" val="2297521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20</a:t>
            </a:fld>
            <a:endParaRPr lang="nl-NL" altLang="x-none"/>
          </a:p>
        </p:txBody>
      </p:sp>
    </p:spTree>
    <p:extLst>
      <p:ext uri="{BB962C8B-B14F-4D97-AF65-F5344CB8AC3E}">
        <p14:creationId xmlns:p14="http://schemas.microsoft.com/office/powerpoint/2010/main" val="409726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ＭＳ Ｐゴシック"/>
                <a:cs typeface="Calibri"/>
              </a:rPr>
              <a:t>Many more assumptions are in the report, but we think that these are the most important once. </a:t>
            </a:r>
          </a:p>
          <a:p>
            <a:endParaRPr lang="en-US" dirty="0">
              <a:latin typeface="Calibri"/>
              <a:ea typeface="ＭＳ Ｐゴシック"/>
              <a:cs typeface="Calibri"/>
            </a:endParaRPr>
          </a:p>
        </p:txBody>
      </p:sp>
      <p:sp>
        <p:nvSpPr>
          <p:cNvPr id="4" name="Slide Number Placeholder 3"/>
          <p:cNvSpPr>
            <a:spLocks noGrp="1"/>
          </p:cNvSpPr>
          <p:nvPr>
            <p:ph type="sldNum" sz="quarter" idx="5"/>
          </p:nvPr>
        </p:nvSpPr>
        <p:spPr/>
        <p:txBody>
          <a:bodyPr/>
          <a:lstStyle/>
          <a:p>
            <a:fld id="{36A3B2E1-E125-244B-8917-BE3A68C7BB7D}" type="slidenum">
              <a:rPr lang="nl-NL" altLang="x-none"/>
              <a:pPr/>
              <a:t>26</a:t>
            </a:fld>
            <a:endParaRPr lang="nl-NL" altLang="x-none"/>
          </a:p>
        </p:txBody>
      </p:sp>
    </p:spTree>
    <p:extLst>
      <p:ext uri="{BB962C8B-B14F-4D97-AF65-F5344CB8AC3E}">
        <p14:creationId xmlns:p14="http://schemas.microsoft.com/office/powerpoint/2010/main" val="258789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www.ggztotaal.nl</a:t>
            </a:r>
            <a:r>
              <a:rPr lang="en-US" dirty="0"/>
              <a:t>/nw-29166-7-3686461/</a:t>
            </a:r>
            <a:r>
              <a:rPr lang="en-US" dirty="0" err="1"/>
              <a:t>nieuws</a:t>
            </a:r>
            <a:r>
              <a:rPr lang="en-US" dirty="0"/>
              <a:t>/ggz_nederland_er_wordt_hard_gewerkt_om_wachtlijsten_weg_te_werken.html</a:t>
            </a:r>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30</a:t>
            </a:fld>
            <a:endParaRPr lang="nl-NL" altLang="x-none"/>
          </a:p>
        </p:txBody>
      </p:sp>
    </p:spTree>
    <p:extLst>
      <p:ext uri="{BB962C8B-B14F-4D97-AF65-F5344CB8AC3E}">
        <p14:creationId xmlns:p14="http://schemas.microsoft.com/office/powerpoint/2010/main" val="9365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www.nytimes.com</a:t>
            </a:r>
            <a:r>
              <a:rPr lang="en-US" dirty="0"/>
              <a:t>/2020/04/20/health/treatment-delays-</a:t>
            </a:r>
            <a:r>
              <a:rPr lang="en-US" dirty="0" err="1"/>
              <a:t>coronavirus.html</a:t>
            </a:r>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2</a:t>
            </a:fld>
            <a:endParaRPr lang="nl-NL" altLang="x-none"/>
          </a:p>
        </p:txBody>
      </p:sp>
    </p:spTree>
    <p:extLst>
      <p:ext uri="{BB962C8B-B14F-4D97-AF65-F5344CB8AC3E}">
        <p14:creationId xmlns:p14="http://schemas.microsoft.com/office/powerpoint/2010/main" val="122271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www.limburger.nl</a:t>
            </a:r>
            <a:r>
              <a:rPr lang="en-US" dirty="0"/>
              <a:t>/</a:t>
            </a:r>
            <a:r>
              <a:rPr lang="en-US" dirty="0" err="1"/>
              <a:t>cnt</a:t>
            </a:r>
            <a:r>
              <a:rPr lang="en-US" dirty="0"/>
              <a:t>/dmf20200331_00154248/</a:t>
            </a:r>
            <a:r>
              <a:rPr lang="en-US" dirty="0" err="1"/>
              <a:t>oproep</a:t>
            </a:r>
            <a:r>
              <a:rPr lang="en-US" dirty="0"/>
              <a:t>-</a:t>
            </a:r>
            <a:r>
              <a:rPr lang="en-US" dirty="0" err="1"/>
              <a:t>wie</a:t>
            </a:r>
            <a:r>
              <a:rPr lang="en-US" dirty="0"/>
              <a:t>-is-</a:t>
            </a:r>
            <a:r>
              <a:rPr lang="en-US" dirty="0" err="1"/>
              <a:t>slachtoffer</a:t>
            </a:r>
            <a:r>
              <a:rPr lang="en-US" dirty="0"/>
              <a:t>-van-</a:t>
            </a:r>
            <a:r>
              <a:rPr lang="en-US" dirty="0" err="1"/>
              <a:t>uitgestelde</a:t>
            </a:r>
            <a:r>
              <a:rPr lang="en-US" dirty="0"/>
              <a:t>-</a:t>
            </a:r>
            <a:r>
              <a:rPr lang="en-US" dirty="0" err="1"/>
              <a:t>zorg</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www.nytimes.com</a:t>
            </a:r>
            <a:r>
              <a:rPr lang="en-US" dirty="0"/>
              <a:t>/2020/04/06/well/live/coronavirus-doctors-hospitals-emergency-care-heart-attack-stroke.html</a:t>
            </a:r>
          </a:p>
          <a:p>
            <a:endParaRPr lang="en-US" dirty="0"/>
          </a:p>
          <a:p>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3</a:t>
            </a:fld>
            <a:endParaRPr lang="nl-NL" altLang="x-none"/>
          </a:p>
        </p:txBody>
      </p:sp>
    </p:spTree>
    <p:extLst>
      <p:ext uri="{BB962C8B-B14F-4D97-AF65-F5344CB8AC3E}">
        <p14:creationId xmlns:p14="http://schemas.microsoft.com/office/powerpoint/2010/main" val="1326138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sz="1200" b="0" i="0" u="none" strike="noStrike" kern="1200" dirty="0" err="1">
                <a:solidFill>
                  <a:schemeClr val="tx1"/>
                </a:solidFill>
                <a:effectLst/>
                <a:latin typeface="Arial" charset="0"/>
                <a:ea typeface="ＭＳ Ｐゴシック" charset="0"/>
                <a:cs typeface="+mn-cs"/>
              </a:rPr>
              <a:t>Uit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een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recente</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inventarisatie</a:t>
            </a:r>
            <a:r>
              <a:rPr lang="en-US" sz="1200" b="0" i="0" u="none" strike="noStrike" kern="1200" dirty="0">
                <a:solidFill>
                  <a:schemeClr val="tx1"/>
                </a:solidFill>
                <a:effectLst/>
                <a:latin typeface="Arial" charset="0"/>
                <a:ea typeface="ＭＳ Ｐゴシック" charset="0"/>
                <a:cs typeface="+mn-cs"/>
              </a:rPr>
              <a:t> van de </a:t>
            </a:r>
            <a:r>
              <a:rPr lang="en-US" sz="1200" b="0" i="0" u="none" strike="noStrike" kern="1200" dirty="0" err="1">
                <a:solidFill>
                  <a:schemeClr val="tx1"/>
                </a:solidFill>
                <a:effectLst/>
                <a:latin typeface="Arial" charset="0"/>
                <a:ea typeface="ＭＳ Ｐゴシック" charset="0"/>
                <a:cs typeface="+mn-cs"/>
              </a:rPr>
              <a:t>Nederlandse</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Zorgautoriteit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blijkt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dat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sinds</a:t>
            </a:r>
            <a:r>
              <a:rPr lang="en-US" sz="1200" b="0" i="0" u="none" strike="noStrike" kern="1200" dirty="0">
                <a:solidFill>
                  <a:schemeClr val="tx1"/>
                </a:solidFill>
                <a:effectLst/>
                <a:latin typeface="Arial" charset="0"/>
                <a:ea typeface="ＭＳ Ｐゴシック" charset="0"/>
                <a:cs typeface="+mn-cs"/>
              </a:rPr>
              <a:t> begin </a:t>
            </a:r>
            <a:r>
              <a:rPr lang="en-US" sz="1200" b="0" i="0" u="none" strike="noStrike" kern="1200" dirty="0" err="1">
                <a:solidFill>
                  <a:schemeClr val="tx1"/>
                </a:solidFill>
                <a:effectLst/>
                <a:latin typeface="Arial" charset="0"/>
                <a:ea typeface="ＭＳ Ｐゴシック" charset="0"/>
                <a:cs typeface="+mn-cs"/>
              </a:rPr>
              <a:t>maart</a:t>
            </a:r>
            <a:r>
              <a:rPr lang="en-US" sz="1200" b="0" i="0" u="none" strike="noStrike" kern="1200" dirty="0">
                <a:solidFill>
                  <a:schemeClr val="tx1"/>
                </a:solidFill>
                <a:effectLst/>
                <a:latin typeface="Arial" charset="0"/>
                <a:ea typeface="ＭＳ Ｐゴシック" charset="0"/>
                <a:cs typeface="+mn-cs"/>
              </a:rPr>
              <a:t> 290.000 </a:t>
            </a:r>
            <a:r>
              <a:rPr lang="en-US" sz="1200" b="0" i="0" u="none" strike="noStrike" kern="1200" dirty="0" err="1">
                <a:solidFill>
                  <a:schemeClr val="tx1"/>
                </a:solidFill>
                <a:effectLst/>
                <a:latin typeface="Arial" charset="0"/>
                <a:ea typeface="ＭＳ Ｐゴシック" charset="0"/>
                <a:cs typeface="+mn-cs"/>
              </a:rPr>
              <a:t>geplande</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behandelafspraken</a:t>
            </a:r>
            <a:r>
              <a:rPr lang="en-US" sz="1200" b="0" i="0" u="none" strike="noStrike" kern="1200" dirty="0">
                <a:solidFill>
                  <a:schemeClr val="tx1"/>
                </a:solidFill>
                <a:effectLst/>
                <a:latin typeface="Arial" charset="0"/>
                <a:ea typeface="ＭＳ Ｐゴシック" charset="0"/>
                <a:cs typeface="+mn-cs"/>
              </a:rPr>
              <a:t> in de </a:t>
            </a:r>
            <a:r>
              <a:rPr lang="en-US" sz="1200" b="0" i="0" u="none" strike="noStrike" kern="1200" dirty="0" err="1">
                <a:solidFill>
                  <a:schemeClr val="tx1"/>
                </a:solidFill>
                <a:effectLst/>
                <a:latin typeface="Arial" charset="0"/>
                <a:ea typeface="ＭＳ Ｐゴシック" charset="0"/>
                <a:cs typeface="+mn-cs"/>
              </a:rPr>
              <a:t>ziekenhuizen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niet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zijn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doorgegaan</a:t>
            </a:r>
            <a:r>
              <a:rPr lang="en-US" sz="1200" b="0" i="0" u="none" strike="noStrike" kern="1200" dirty="0">
                <a:solidFill>
                  <a:schemeClr val="tx1"/>
                </a:solidFill>
                <a:effectLst/>
                <a:latin typeface="Arial" charset="0"/>
                <a:ea typeface="ＭＳ Ｐゴシック" charset="0"/>
                <a:cs typeface="+mn-cs"/>
              </a:rPr>
              <a:t>. In het Erasmus MC </a:t>
            </a:r>
            <a:r>
              <a:rPr lang="en-US" sz="1200" b="0" i="0" u="none" strike="noStrike" kern="1200" dirty="0" err="1">
                <a:solidFill>
                  <a:schemeClr val="tx1"/>
                </a:solidFill>
                <a:effectLst/>
                <a:latin typeface="Arial" charset="0"/>
                <a:ea typeface="ＭＳ Ｐゴシック" charset="0"/>
                <a:cs typeface="+mn-cs"/>
              </a:rPr>
              <a:t>gaat</a:t>
            </a:r>
            <a:r>
              <a:rPr lang="en-US" sz="1200" b="0" i="0" u="none" strike="noStrike" kern="1200" dirty="0">
                <a:solidFill>
                  <a:schemeClr val="tx1"/>
                </a:solidFill>
                <a:effectLst/>
                <a:latin typeface="Arial" charset="0"/>
                <a:ea typeface="ＭＳ Ｐゴシック" charset="0"/>
                <a:cs typeface="+mn-cs"/>
              </a:rPr>
              <a:t> het om </a:t>
            </a:r>
            <a:r>
              <a:rPr lang="en-US" sz="1200" b="0" i="0" u="none" strike="noStrike" kern="1200" dirty="0" err="1">
                <a:solidFill>
                  <a:schemeClr val="tx1"/>
                </a:solidFill>
                <a:effectLst/>
                <a:latin typeface="Arial" charset="0"/>
                <a:ea typeface="ＭＳ Ｐゴシック" charset="0"/>
                <a:cs typeface="+mn-cs"/>
              </a:rPr>
              <a:t>zo’n</a:t>
            </a:r>
            <a:r>
              <a:rPr lang="en-US" sz="1200" b="0" i="0" u="none" strike="noStrike" kern="1200" dirty="0">
                <a:solidFill>
                  <a:schemeClr val="tx1"/>
                </a:solidFill>
                <a:effectLst/>
                <a:latin typeface="Arial" charset="0"/>
                <a:ea typeface="ＭＳ Ｐゴシック" charset="0"/>
                <a:cs typeface="+mn-cs"/>
              </a:rPr>
              <a:t> 5000 </a:t>
            </a:r>
            <a:r>
              <a:rPr lang="en-US" sz="1200" b="0" i="0" u="none" strike="noStrike" kern="1200" dirty="0" err="1">
                <a:solidFill>
                  <a:schemeClr val="tx1"/>
                </a:solidFill>
                <a:effectLst/>
                <a:latin typeface="Arial" charset="0"/>
                <a:ea typeface="ＭＳ Ｐゴシック" charset="0"/>
                <a:cs typeface="+mn-cs"/>
              </a:rPr>
              <a:t>operaties</a:t>
            </a:r>
            <a:r>
              <a:rPr lang="en-US" sz="1200" b="0" i="0" u="none" strike="noStrike" kern="1200" dirty="0">
                <a:solidFill>
                  <a:schemeClr val="tx1"/>
                </a:solidFill>
                <a:effectLst/>
                <a:latin typeface="Arial" charset="0"/>
                <a:ea typeface="ＭＳ Ｐゴシック" charset="0"/>
                <a:cs typeface="+mn-cs"/>
              </a:rPr>
              <a:t>, wat </a:t>
            </a:r>
            <a:r>
              <a:rPr lang="en-US" sz="1200" b="0" i="0" u="none" strike="noStrike" kern="1200" dirty="0" err="1">
                <a:solidFill>
                  <a:schemeClr val="tx1"/>
                </a:solidFill>
                <a:effectLst/>
                <a:latin typeface="Arial" charset="0"/>
                <a:ea typeface="ＭＳ Ｐゴシック" charset="0"/>
                <a:cs typeface="+mn-cs"/>
              </a:rPr>
              <a:t>neerkomt</a:t>
            </a:r>
            <a:r>
              <a:rPr lang="en-US" sz="1200" b="0" i="0" u="none" strike="noStrike" kern="1200" dirty="0">
                <a:solidFill>
                  <a:schemeClr val="tx1"/>
                </a:solidFill>
                <a:effectLst/>
                <a:latin typeface="Arial" charset="0"/>
                <a:ea typeface="ＭＳ Ｐゴシック" charset="0"/>
                <a:cs typeface="+mn-cs"/>
              </a:rPr>
              <a:t> op 11.000 </a:t>
            </a:r>
            <a:r>
              <a:rPr lang="en-US" sz="1200" b="0" i="0" u="none" strike="noStrike" kern="1200" dirty="0" err="1">
                <a:solidFill>
                  <a:schemeClr val="tx1"/>
                </a:solidFill>
                <a:effectLst/>
                <a:latin typeface="Arial" charset="0"/>
                <a:ea typeface="ＭＳ Ｐゴシック" charset="0"/>
                <a:cs typeface="+mn-cs"/>
              </a:rPr>
              <a:t>uur</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opereren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Als</a:t>
            </a:r>
            <a:r>
              <a:rPr lang="en-US" sz="1200" b="0" i="0" u="none" strike="noStrike" kern="1200" dirty="0">
                <a:solidFill>
                  <a:schemeClr val="tx1"/>
                </a:solidFill>
                <a:effectLst/>
                <a:latin typeface="Arial" charset="0"/>
                <a:ea typeface="ＭＳ Ｐゴシック" charset="0"/>
                <a:cs typeface="+mn-cs"/>
              </a:rPr>
              <a:t> de </a:t>
            </a:r>
            <a:r>
              <a:rPr lang="en-US" sz="1200" b="0" i="0" u="none" strike="noStrike" kern="1200" dirty="0" err="1">
                <a:solidFill>
                  <a:schemeClr val="tx1"/>
                </a:solidFill>
                <a:effectLst/>
                <a:latin typeface="Arial" charset="0"/>
                <a:ea typeface="ＭＳ Ｐゴシック" charset="0"/>
                <a:cs typeface="+mn-cs"/>
              </a:rPr>
              <a:t>twintig</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operatiekamers</a:t>
            </a:r>
            <a:r>
              <a:rPr lang="en-US" sz="1200" b="0" i="0" u="none" strike="noStrike" kern="1200" dirty="0">
                <a:solidFill>
                  <a:schemeClr val="tx1"/>
                </a:solidFill>
                <a:effectLst/>
                <a:latin typeface="Arial" charset="0"/>
                <a:ea typeface="ＭＳ Ｐゴシック" charset="0"/>
                <a:cs typeface="+mn-cs"/>
              </a:rPr>
              <a:t> die </a:t>
            </a:r>
            <a:r>
              <a:rPr lang="en-US" sz="1200" b="0" i="0" u="none" strike="noStrike" kern="1200" dirty="0" err="1">
                <a:solidFill>
                  <a:schemeClr val="tx1"/>
                </a:solidFill>
                <a:effectLst/>
                <a:latin typeface="Arial" charset="0"/>
                <a:ea typeface="ＭＳ Ｐゴシック" charset="0"/>
                <a:cs typeface="+mn-cs"/>
              </a:rPr>
              <a:t>sinds</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kort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weer</a:t>
            </a:r>
            <a:r>
              <a:rPr lang="en-US" sz="1200" b="0" i="0" u="none" strike="noStrike" kern="1200" dirty="0">
                <a:solidFill>
                  <a:schemeClr val="tx1"/>
                </a:solidFill>
                <a:effectLst/>
                <a:latin typeface="Arial" charset="0"/>
                <a:ea typeface="ＭＳ Ｐゴシック" charset="0"/>
                <a:cs typeface="+mn-cs"/>
              </a:rPr>
              <a:t> open </a:t>
            </a:r>
            <a:r>
              <a:rPr lang="en-US" sz="1200" b="0" i="0" u="none" strike="noStrike" kern="1200" dirty="0" err="1">
                <a:solidFill>
                  <a:schemeClr val="tx1"/>
                </a:solidFill>
                <a:effectLst/>
                <a:latin typeface="Arial" charset="0"/>
                <a:ea typeface="ＭＳ Ｐゴシック" charset="0"/>
                <a:cs typeface="+mn-cs"/>
              </a:rPr>
              <a:t>zijn</a:t>
            </a:r>
            <a:r>
              <a:rPr lang="en-US" sz="1200" b="0" i="0" u="none" strike="noStrike" kern="1200" dirty="0">
                <a:solidFill>
                  <a:schemeClr val="tx1"/>
                </a:solidFill>
                <a:effectLst/>
                <a:latin typeface="Arial" charset="0"/>
                <a:ea typeface="ＭＳ Ｐゴシック" charset="0"/>
                <a:cs typeface="+mn-cs"/>
              </a:rPr>
              <a:t> (het Erasmus MC </a:t>
            </a:r>
            <a:r>
              <a:rPr lang="en-US" sz="1200" b="0" i="0" u="none" strike="noStrike" kern="1200" dirty="0" err="1">
                <a:solidFill>
                  <a:schemeClr val="tx1"/>
                </a:solidFill>
                <a:effectLst/>
                <a:latin typeface="Arial" charset="0"/>
                <a:ea typeface="ＭＳ Ｐゴシック" charset="0"/>
                <a:cs typeface="+mn-cs"/>
              </a:rPr>
              <a:t>telt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er</a:t>
            </a:r>
            <a:r>
              <a:rPr lang="en-US" sz="1200" b="0" i="0" u="none" strike="noStrike" kern="1200" dirty="0">
                <a:solidFill>
                  <a:schemeClr val="tx1"/>
                </a:solidFill>
                <a:effectLst/>
                <a:latin typeface="Arial" charset="0"/>
                <a:ea typeface="ＭＳ Ｐゴシック" charset="0"/>
                <a:cs typeface="+mn-cs"/>
              </a:rPr>
              <a:t> in </a:t>
            </a:r>
            <a:r>
              <a:rPr lang="en-US" sz="1200" b="0" i="0" u="none" strike="noStrike" kern="1200" dirty="0" err="1">
                <a:solidFill>
                  <a:schemeClr val="tx1"/>
                </a:solidFill>
                <a:effectLst/>
                <a:latin typeface="Arial" charset="0"/>
                <a:ea typeface="ＭＳ Ｐゴシック" charset="0"/>
                <a:cs typeface="+mn-cs"/>
              </a:rPr>
              <a:t>totaal</a:t>
            </a:r>
            <a:r>
              <a:rPr lang="en-US" sz="1200" b="0" i="0" u="none" strike="noStrike" kern="1200" dirty="0">
                <a:solidFill>
                  <a:schemeClr val="tx1"/>
                </a:solidFill>
                <a:effectLst/>
                <a:latin typeface="Arial" charset="0"/>
                <a:ea typeface="ＭＳ Ｐゴシック" charset="0"/>
                <a:cs typeface="+mn-cs"/>
              </a:rPr>
              <a:t> 26), </a:t>
            </a:r>
            <a:r>
              <a:rPr lang="en-US" sz="1200" b="0" i="0" u="none" strike="noStrike" kern="1200" dirty="0" err="1">
                <a:solidFill>
                  <a:schemeClr val="tx1"/>
                </a:solidFill>
                <a:effectLst/>
                <a:latin typeface="Arial" charset="0"/>
                <a:ea typeface="ＭＳ Ｐゴシック" charset="0"/>
                <a:cs typeface="+mn-cs"/>
              </a:rPr>
              <a:t>elke</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dag</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acht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uur</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operationeel</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zijn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zou</a:t>
            </a:r>
            <a:r>
              <a:rPr lang="en-US" sz="1200" b="0" i="0" u="none" strike="noStrike" kern="1200" dirty="0">
                <a:solidFill>
                  <a:schemeClr val="tx1"/>
                </a:solidFill>
                <a:effectLst/>
                <a:latin typeface="Arial" charset="0"/>
                <a:ea typeface="ＭＳ Ｐゴシック" charset="0"/>
                <a:cs typeface="+mn-cs"/>
              </a:rPr>
              <a:t> de </a:t>
            </a:r>
            <a:r>
              <a:rPr lang="en-US" sz="1200" b="0" i="0" u="none" strike="noStrike" kern="1200" dirty="0" err="1">
                <a:solidFill>
                  <a:schemeClr val="tx1"/>
                </a:solidFill>
                <a:effectLst/>
                <a:latin typeface="Arial" charset="0"/>
                <a:ea typeface="ＭＳ Ｐゴシック" charset="0"/>
                <a:cs typeface="+mn-cs"/>
              </a:rPr>
              <a:t>achterstand</a:t>
            </a:r>
            <a:r>
              <a:rPr lang="en-US" sz="1200" b="0" i="0" u="none" strike="noStrike" kern="1200" dirty="0">
                <a:solidFill>
                  <a:schemeClr val="tx1"/>
                </a:solidFill>
                <a:effectLst/>
                <a:latin typeface="Arial" charset="0"/>
                <a:ea typeface="ＭＳ Ｐゴシック" charset="0"/>
                <a:cs typeface="+mn-cs"/>
              </a:rPr>
              <a:t> in 69 </a:t>
            </a:r>
            <a:r>
              <a:rPr lang="en-US" sz="1200" b="0" i="0" u="none" strike="noStrike" kern="1200" dirty="0" err="1">
                <a:solidFill>
                  <a:schemeClr val="tx1"/>
                </a:solidFill>
                <a:effectLst/>
                <a:latin typeface="Arial" charset="0"/>
                <a:ea typeface="ＭＳ Ｐゴシック" charset="0"/>
                <a:cs typeface="+mn-cs"/>
              </a:rPr>
              <a:t>dagen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zijn</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weggewerkt</a:t>
            </a:r>
            <a:r>
              <a:rPr lang="en-US" sz="1200" b="0" i="0" u="none" strike="noStrike" kern="1200" dirty="0">
                <a:solidFill>
                  <a:schemeClr val="tx1"/>
                </a:solidFill>
                <a:effectLst/>
                <a:latin typeface="Arial" charset="0"/>
                <a:ea typeface="ＭＳ Ｐゴシック" charset="0"/>
                <a:cs typeface="+mn-cs"/>
              </a:rPr>
              <a:t>. “Maar </a:t>
            </a:r>
            <a:r>
              <a:rPr lang="en-US" sz="1200" b="0" i="0" u="none" strike="noStrike" kern="1200" dirty="0" err="1">
                <a:solidFill>
                  <a:schemeClr val="tx1"/>
                </a:solidFill>
                <a:effectLst/>
                <a:latin typeface="Arial" charset="0"/>
                <a:ea typeface="ＭＳ Ｐゴシック" charset="0"/>
                <a:cs typeface="+mn-cs"/>
              </a:rPr>
              <a:t>dat</a:t>
            </a:r>
            <a:r>
              <a:rPr lang="en-US" sz="1200" b="0" i="0" u="none" strike="noStrike" kern="1200" dirty="0">
                <a:solidFill>
                  <a:schemeClr val="tx1"/>
                </a:solidFill>
                <a:effectLst/>
                <a:latin typeface="Arial" charset="0"/>
                <a:ea typeface="ＭＳ Ｐゴシック" charset="0"/>
                <a:cs typeface="+mn-cs"/>
              </a:rPr>
              <a:t> is </a:t>
            </a:r>
            <a:r>
              <a:rPr lang="en-US" sz="1200" b="0" i="0" u="none" strike="noStrike" kern="1200" dirty="0" err="1">
                <a:solidFill>
                  <a:schemeClr val="tx1"/>
                </a:solidFill>
                <a:effectLst/>
                <a:latin typeface="Arial" charset="0"/>
                <a:ea typeface="ＭＳ Ｐゴシック" charset="0"/>
                <a:cs typeface="+mn-cs"/>
              </a:rPr>
              <a:t>verre</a:t>
            </a:r>
            <a:r>
              <a:rPr lang="en-US" sz="1200" b="0" i="0" u="none" strike="noStrike" kern="1200" dirty="0">
                <a:solidFill>
                  <a:schemeClr val="tx1"/>
                </a:solidFill>
                <a:effectLst/>
                <a:latin typeface="Arial" charset="0"/>
                <a:ea typeface="ＭＳ Ｐゴシック" charset="0"/>
                <a:cs typeface="+mn-cs"/>
              </a:rPr>
              <a:t> van </a:t>
            </a:r>
            <a:r>
              <a:rPr lang="en-US" sz="1200" b="0" i="0" u="none" strike="noStrike" kern="1200" dirty="0" err="1">
                <a:solidFill>
                  <a:schemeClr val="tx1"/>
                </a:solidFill>
                <a:effectLst/>
                <a:latin typeface="Arial" charset="0"/>
                <a:ea typeface="ＭＳ Ｐゴシック" charset="0"/>
                <a:cs typeface="+mn-cs"/>
              </a:rPr>
              <a:t>realistisch</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zegt</a:t>
            </a:r>
            <a:r>
              <a:rPr lang="en-US" sz="1200" b="0" i="0" u="none" strike="noStrike" kern="1200" dirty="0">
                <a:solidFill>
                  <a:schemeClr val="tx1"/>
                </a:solidFill>
                <a:effectLst/>
                <a:latin typeface="Arial" charset="0"/>
                <a:ea typeface="ＭＳ Ｐゴシック" charset="0"/>
                <a:cs typeface="+mn-cs"/>
              </a:rPr>
              <a:t> </a:t>
            </a:r>
            <a:r>
              <a:rPr lang="en-US" sz="1200" b="0" i="0" u="none" strike="noStrike" kern="1200" dirty="0" err="1">
                <a:solidFill>
                  <a:schemeClr val="tx1"/>
                </a:solidFill>
                <a:effectLst/>
                <a:latin typeface="Arial" charset="0"/>
                <a:ea typeface="ＭＳ Ｐゴシック" charset="0"/>
                <a:cs typeface="+mn-cs"/>
              </a:rPr>
              <a:t>Baatenburg</a:t>
            </a:r>
            <a:r>
              <a:rPr lang="en-US" sz="1200" b="0" i="0" u="none" strike="noStrike" kern="1200" dirty="0">
                <a:solidFill>
                  <a:schemeClr val="tx1"/>
                </a:solidFill>
                <a:effectLst/>
                <a:latin typeface="Arial" charset="0"/>
                <a:ea typeface="ＭＳ Ｐゴシック" charset="0"/>
                <a:cs typeface="+mn-cs"/>
              </a:rPr>
              <a:t> de Jong.</a:t>
            </a:r>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4</a:t>
            </a:fld>
            <a:endParaRPr lang="nl-NL" altLang="x-none"/>
          </a:p>
        </p:txBody>
      </p:sp>
    </p:spTree>
    <p:extLst>
      <p:ext uri="{BB962C8B-B14F-4D97-AF65-F5344CB8AC3E}">
        <p14:creationId xmlns:p14="http://schemas.microsoft.com/office/powerpoint/2010/main" val="364482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0"/>
                <a:cs typeface="+mn-cs"/>
              </a:rPr>
              <a:t>Experts in the field of medical ethics recently proposed that the distribution of scarce (surgical) resources can be evaluated by the following four ethical values: 1) Scarce resources are used to maximize the benefits; 2) People are treated equally; 3) Instrumental value is promoted and rewarded; 4) People that are worst off (e.g., the sickest or youngest) are prioritized.</a:t>
            </a:r>
            <a:r>
              <a:rPr lang="en-US" sz="1200" kern="1200" baseline="30000" dirty="0">
                <a:solidFill>
                  <a:schemeClr val="tx1"/>
                </a:solidFill>
                <a:effectLst/>
                <a:latin typeface="Arial" charset="0"/>
                <a:ea typeface="ＭＳ Ｐゴシック" charset="0"/>
                <a:cs typeface="+mn-cs"/>
              </a:rPr>
              <a:t>2</a:t>
            </a:r>
            <a:r>
              <a:rPr lang="en-US" sz="1200" kern="1200" dirty="0">
                <a:solidFill>
                  <a:schemeClr val="tx1"/>
                </a:solidFill>
                <a:effectLst/>
                <a:latin typeface="Arial" charset="0"/>
                <a:ea typeface="ＭＳ Ｐゴシック" charset="0"/>
                <a:cs typeface="+mn-cs"/>
              </a:rPr>
              <a:t> In the context of a pandemic, it is justifiable to focus on maximizing benefits (ethical value 1).</a:t>
            </a:r>
            <a:r>
              <a:rPr lang="en-US" sz="1200" kern="1200" baseline="30000" dirty="0">
                <a:solidFill>
                  <a:schemeClr val="tx1"/>
                </a:solidFill>
                <a:effectLst/>
                <a:latin typeface="Arial" charset="0"/>
                <a:ea typeface="ＭＳ Ｐゴシック" charset="0"/>
                <a:cs typeface="+mn-cs"/>
              </a:rPr>
              <a:t>12–16</a:t>
            </a:r>
            <a:r>
              <a:rPr lang="en-US" sz="1200" kern="1200" dirty="0">
                <a:solidFill>
                  <a:schemeClr val="tx1"/>
                </a:solidFill>
                <a:effectLst/>
                <a:latin typeface="Arial" charset="0"/>
                <a:ea typeface="ＭＳ Ｐゴシック" charset="0"/>
                <a:cs typeface="+mn-cs"/>
              </a:rPr>
              <a:t> This is consistent with utilitarian ethical perspectives, which emphasize total population outcomes over individual outcomes when resources are scarce.</a:t>
            </a:r>
            <a:r>
              <a:rPr lang="en-US" sz="1200" kern="1200" baseline="30000" dirty="0">
                <a:solidFill>
                  <a:schemeClr val="tx1"/>
                </a:solidFill>
                <a:effectLst/>
                <a:latin typeface="Arial" charset="0"/>
                <a:ea typeface="ＭＳ Ｐゴシック" charset="0"/>
                <a:cs typeface="+mn-cs"/>
              </a:rPr>
              <a:t>17</a:t>
            </a:r>
            <a:r>
              <a:rPr lang="en-US" sz="1200" kern="1200" dirty="0">
                <a:solidFill>
                  <a:schemeClr val="tx1"/>
                </a:solidFill>
                <a:effectLst/>
                <a:latin typeface="Arial" charset="0"/>
                <a:ea typeface="ＭＳ Ｐゴシック" charset="0"/>
                <a:cs typeface="+mn-cs"/>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0"/>
                <a:cs typeface="+mn-cs"/>
              </a:rPr>
              <a:t>Text from the paper from Emanuel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0"/>
                <a:cs typeface="+mn-cs"/>
              </a:rPr>
              <a:t>Each of these four values can be operationalized in various ways (Table 2). Maximization of benefits can be understood as saving the most individual lives or as saving the most life-years by giving priority to patients likely to survive longest after treatment. Treating people equally could be attempted by random selection, such as a lottery, or by a first-come, first-served allocation. Instrumental value could be promoted by giving priority to those who can save others, or rewarded by giving priority to those who have saved others in the past. And priority to the worst off could be understood as giving priority either to the sickest or to younger people who will have lived the shortest lives if they die </a:t>
            </a:r>
            <a:r>
              <a:rPr lang="en-US" sz="1200" kern="1200" dirty="0" err="1">
                <a:solidFill>
                  <a:schemeClr val="tx1"/>
                </a:solidFill>
                <a:effectLst/>
                <a:latin typeface="Arial" charset="0"/>
                <a:ea typeface="ＭＳ Ｐゴシック" charset="0"/>
                <a:cs typeface="+mn-cs"/>
              </a:rPr>
              <a:t>untreaed</a:t>
            </a:r>
            <a:r>
              <a:rPr lang="en-US" sz="1200" kern="1200" dirty="0">
                <a:solidFill>
                  <a:schemeClr val="tx1"/>
                </a:solidFill>
                <a:effectLst/>
                <a:latin typeface="Arial" charset="0"/>
                <a:ea typeface="ＭＳ Ｐゴシック" charset="0"/>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ＭＳ Ｐゴシック"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Hence, fair allocation requires a </a:t>
            </a:r>
            <a:r>
              <a:rPr lang="en-US" dirty="0" err="1"/>
              <a:t>multivalue</a:t>
            </a:r>
            <a:r>
              <a:rPr lang="en-US" dirty="0"/>
              <a:t> ethical frame- work that can be adapted, depending on the re- source and context in question. In the </a:t>
            </a:r>
            <a:r>
              <a:rPr lang="en-US" dirty="0" err="1"/>
              <a:t>xont</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plato.stanford.edu</a:t>
            </a:r>
            <a:r>
              <a:rPr lang="en-US" dirty="0"/>
              <a:t>/entries/utilitarianism-history/</a:t>
            </a:r>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7</a:t>
            </a:fld>
            <a:endParaRPr lang="nl-NL" altLang="x-none"/>
          </a:p>
        </p:txBody>
      </p:sp>
    </p:spTree>
    <p:extLst>
      <p:ext uri="{BB962C8B-B14F-4D97-AF65-F5344CB8AC3E}">
        <p14:creationId xmlns:p14="http://schemas.microsoft.com/office/powerpoint/2010/main" val="2154055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0" dirty="0">
                <a:solidFill>
                  <a:srgbClr val="FF0000"/>
                </a:solidFill>
                <a:latin typeface="Arial Black" charset="0"/>
                <a:ea typeface="Arial Black" charset="0"/>
                <a:cs typeface="Arial Black" charset="0"/>
              </a:rPr>
              <a:t>We could add/tell the idea of “splitting time” per specialism and within they can decide themselves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0" dirty="0">
                <a:solidFill>
                  <a:srgbClr val="FF0000"/>
                </a:solidFill>
                <a:latin typeface="Arial Black" charset="0"/>
                <a:ea typeface="Arial Black" charset="0"/>
                <a:cs typeface="Arial Black" charset="0"/>
              </a:rPr>
              <a:t>The idea of those that scream loudest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0" dirty="0">
                <a:solidFill>
                  <a:srgbClr val="FF0000"/>
                </a:solidFill>
                <a:latin typeface="Arial Black" charset="0"/>
                <a:ea typeface="Arial Black" charset="0"/>
                <a:cs typeface="Arial Black" charset="0"/>
              </a:rPr>
              <a:t>Most ”urgent” ”severe” disease</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US" sz="1200" kern="0" dirty="0">
              <a:solidFill>
                <a:srgbClr val="FF0000"/>
              </a:solidFill>
              <a:latin typeface="Arial Black" charset="0"/>
              <a:ea typeface="Arial Black" charset="0"/>
              <a:cs typeface="Arial Black"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US" sz="1200" kern="0" dirty="0">
              <a:solidFill>
                <a:srgbClr val="FF0000"/>
              </a:solidFill>
              <a:latin typeface="Arial Black" charset="0"/>
              <a:ea typeface="Arial Black" charset="0"/>
              <a:cs typeface="Arial Black" charset="0"/>
            </a:endParaRP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kern="0" dirty="0">
                <a:solidFill>
                  <a:srgbClr val="FF0000"/>
                </a:solidFill>
                <a:latin typeface="Arial Black" charset="0"/>
                <a:ea typeface="Arial Black" charset="0"/>
                <a:cs typeface="Arial Black" charset="0"/>
              </a:rPr>
              <a:t>We however, like to focus on within those surgeries/when are we losing the most ”health”  </a:t>
            </a:r>
          </a:p>
          <a:p>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9</a:t>
            </a:fld>
            <a:endParaRPr lang="nl-NL" altLang="x-none"/>
          </a:p>
        </p:txBody>
      </p:sp>
    </p:spTree>
    <p:extLst>
      <p:ext uri="{BB962C8B-B14F-4D97-AF65-F5344CB8AC3E}">
        <p14:creationId xmlns:p14="http://schemas.microsoft.com/office/powerpoint/2010/main" val="109534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ＭＳ Ｐゴシック"/>
                <a:cs typeface="Calibri"/>
              </a:rPr>
              <a:t>All patients that are eligible for surgery start in the Preoperative health state. There they are waiting to get surgery. The time of the surgery is defined by the parameter delay in the model. This model parameters models the weeks a patient has to wait to get surgery. While waiting for the surgery some patients might die and make the transition to dead. After the waiting time, the patients get surgery and make the transition to the post operation health state. </a:t>
            </a:r>
          </a:p>
          <a:p>
            <a:endParaRPr lang="en-US">
              <a:latin typeface="Calibri"/>
              <a:cs typeface="Calibri"/>
            </a:endParaRPr>
          </a:p>
          <a:p>
            <a:r>
              <a:rPr lang="en-US">
                <a:latin typeface="Calibri"/>
                <a:ea typeface="ＭＳ Ｐゴシック"/>
                <a:cs typeface="Calibri"/>
              </a:rPr>
              <a:t>Several senarios for delay are modeled using 2, 12, 22 up to 52 weeks. </a:t>
            </a:r>
            <a:endParaRPr lang="en-US">
              <a:latin typeface="Calibri"/>
              <a:cs typeface="Calibri"/>
            </a:endParaRPr>
          </a:p>
        </p:txBody>
      </p:sp>
      <p:sp>
        <p:nvSpPr>
          <p:cNvPr id="4" name="Slide Number Placeholder 3"/>
          <p:cNvSpPr>
            <a:spLocks noGrp="1"/>
          </p:cNvSpPr>
          <p:nvPr>
            <p:ph type="sldNum" sz="quarter" idx="5"/>
          </p:nvPr>
        </p:nvSpPr>
        <p:spPr/>
        <p:txBody>
          <a:bodyPr/>
          <a:lstStyle/>
          <a:p>
            <a:fld id="{36A3B2E1-E125-244B-8917-BE3A68C7BB7D}" type="slidenum">
              <a:rPr lang="nl-NL" altLang="x-none"/>
              <a:pPr/>
              <a:t>10</a:t>
            </a:fld>
            <a:endParaRPr lang="nl-NL" altLang="x-none"/>
          </a:p>
        </p:txBody>
      </p:sp>
    </p:spTree>
    <p:extLst>
      <p:ext uri="{BB962C8B-B14F-4D97-AF65-F5344CB8AC3E}">
        <p14:creationId xmlns:p14="http://schemas.microsoft.com/office/powerpoint/2010/main" val="732660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ＭＳ Ｐゴシック"/>
                <a:cs typeface="Calibri"/>
              </a:rPr>
              <a:t>The model is informed by max. 8 parameters. The last two parameters are nog needed for all diseases </a:t>
            </a:r>
            <a:endParaRPr lang="en-US">
              <a:latin typeface="Calibri"/>
              <a:cs typeface="Calibri"/>
            </a:endParaRPr>
          </a:p>
        </p:txBody>
      </p:sp>
      <p:sp>
        <p:nvSpPr>
          <p:cNvPr id="4" name="Slide Number Placeholder 3"/>
          <p:cNvSpPr>
            <a:spLocks noGrp="1"/>
          </p:cNvSpPr>
          <p:nvPr>
            <p:ph type="sldNum" sz="quarter" idx="5"/>
          </p:nvPr>
        </p:nvSpPr>
        <p:spPr/>
        <p:txBody>
          <a:bodyPr/>
          <a:lstStyle/>
          <a:p>
            <a:fld id="{36A3B2E1-E125-244B-8917-BE3A68C7BB7D}" type="slidenum">
              <a:rPr lang="nl-NL" altLang="x-none"/>
              <a:pPr/>
              <a:t>12</a:t>
            </a:fld>
            <a:endParaRPr lang="nl-NL" altLang="x-none"/>
          </a:p>
        </p:txBody>
      </p:sp>
    </p:spTree>
    <p:extLst>
      <p:ext uri="{BB962C8B-B14F-4D97-AF65-F5344CB8AC3E}">
        <p14:creationId xmlns:p14="http://schemas.microsoft.com/office/powerpoint/2010/main" val="2783629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A3B2E1-E125-244B-8917-BE3A68C7BB7D}" type="slidenum">
              <a:rPr lang="nl-NL" altLang="x-none" smtClean="0"/>
              <a:pPr/>
              <a:t>13</a:t>
            </a:fld>
            <a:endParaRPr lang="nl-NL" altLang="x-none"/>
          </a:p>
        </p:txBody>
      </p:sp>
    </p:spTree>
    <p:extLst>
      <p:ext uri="{BB962C8B-B14F-4D97-AF65-F5344CB8AC3E}">
        <p14:creationId xmlns:p14="http://schemas.microsoft.com/office/powerpoint/2010/main" val="1577529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slide">
    <p:spTree>
      <p:nvGrpSpPr>
        <p:cNvPr id="1" name=""/>
        <p:cNvGrpSpPr/>
        <p:nvPr/>
      </p:nvGrpSpPr>
      <p:grpSpPr>
        <a:xfrm>
          <a:off x="0" y="0"/>
          <a:ext cx="0" cy="0"/>
          <a:chOff x="0" y="0"/>
          <a:chExt cx="0" cy="0"/>
        </a:xfrm>
      </p:grpSpPr>
      <p:pic>
        <p:nvPicPr>
          <p:cNvPr id="2" name="Afbeelding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a:t>Click to edit title </a:t>
            </a:r>
          </a:p>
        </p:txBody>
      </p:sp>
      <p:sp>
        <p:nvSpPr>
          <p:cNvPr id="3" name="Tijdelijke aanduiding voor inhoud 2"/>
          <p:cNvSpPr>
            <a:spLocks noGrp="1"/>
          </p:cNvSpPr>
          <p:nvPr>
            <p:ph idx="1" hasCustomPrompt="1"/>
          </p:nvPr>
        </p:nvSpPr>
        <p:spPr/>
        <p:txBody>
          <a:bodyPr wrap="square"/>
          <a:lstStyle>
            <a:lvl1pPr algn="l">
              <a:defRPr baseline="0"/>
            </a:lvl1pPr>
            <a:lvl2pPr marL="342900" indent="0" algn="l">
              <a:buFont typeface="Arial" charset="0"/>
              <a:buNone/>
              <a:defRPr/>
            </a:lvl2pPr>
            <a:lvl3pPr algn="l">
              <a:defRPr/>
            </a:lvl3pPr>
            <a:lvl4pPr algn="l">
              <a:defRPr/>
            </a:lvl4pPr>
          </a:lstStyle>
          <a:p>
            <a:pPr lvl="0"/>
            <a:r>
              <a:rPr lang="en-GB" noProof="0"/>
              <a:t>Click to edit text</a:t>
            </a:r>
          </a:p>
          <a:p>
            <a:pPr lvl="1"/>
            <a:r>
              <a:rPr lang="en-GB" noProof="0"/>
              <a:t>2nd text level</a:t>
            </a:r>
          </a:p>
          <a:p>
            <a:pPr lvl="2"/>
            <a:r>
              <a:rPr lang="en-GB" noProof="0"/>
              <a:t>3rd text level</a:t>
            </a:r>
          </a:p>
          <a:p>
            <a:pPr lvl="3"/>
            <a:r>
              <a:rPr lang="en-GB" noProof="0"/>
              <a:t>4th text level</a:t>
            </a:r>
          </a:p>
        </p:txBody>
      </p:sp>
      <p:sp>
        <p:nvSpPr>
          <p:cNvPr id="4" name="Tijdelijke aanduiding voor datum 3"/>
          <p:cNvSpPr>
            <a:spLocks noGrp="1"/>
          </p:cNvSpPr>
          <p:nvPr>
            <p:ph type="dt" sz="half" idx="10"/>
          </p:nvPr>
        </p:nvSpPr>
        <p:spPr/>
        <p:txBody>
          <a:bodyPr/>
          <a:lstStyle/>
          <a:p>
            <a:pPr>
              <a:defRPr/>
            </a:pPr>
            <a:r>
              <a:rPr lang="en-US"/>
              <a:t>16-10-2001</a:t>
            </a:r>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375CC993-CA9F-994D-A8C5-9893A0219890}" type="slidenum">
              <a:rPr lang="en-US" altLang="x-none" smtClean="0"/>
              <a:pPr/>
              <a:t>‹#›</a:t>
            </a:fld>
            <a:endParaRPr lang="en-US"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co-slide">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Afbeelding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jdelijke aanduiding voor titel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noProof="0"/>
              <a:t>Click to edit title </a:t>
            </a:r>
            <a:endParaRPr lang="nl-NL"/>
          </a:p>
        </p:txBody>
      </p:sp>
      <p:sp>
        <p:nvSpPr>
          <p:cNvPr id="3" name="Tijdelijke aanduiding voor tekst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noProof="0"/>
              <a:t>Click to edit text</a:t>
            </a:r>
          </a:p>
          <a:p>
            <a:pPr lvl="1"/>
            <a:r>
              <a:rPr lang="en-GB" noProof="0"/>
              <a:t>2nd text level</a:t>
            </a:r>
          </a:p>
          <a:p>
            <a:pPr lvl="2"/>
            <a:r>
              <a:rPr lang="en-GB" noProof="0"/>
              <a:t>3rd text level</a:t>
            </a:r>
          </a:p>
          <a:p>
            <a:pPr lvl="3"/>
            <a:r>
              <a:rPr lang="en-GB" noProof="0"/>
              <a:t>4th text level</a:t>
            </a:r>
          </a:p>
        </p:txBody>
      </p:sp>
      <p:sp>
        <p:nvSpPr>
          <p:cNvPr id="4" name="Tijdelijke aanduiding voor datum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FD171BE-C759-4E45-BDA9-EA7B8966B177}" type="datetimeFigureOut">
              <a:rPr lang="nl-NL" smtClean="0"/>
              <a:t>25-06-2020</a:t>
            </a:fld>
            <a:endParaRPr lang="nl-NL"/>
          </a:p>
        </p:txBody>
      </p:sp>
      <p:sp>
        <p:nvSpPr>
          <p:cNvPr id="5" name="Tijdelijke aanduiding voor voettekst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78162BC-B84B-6A44-B9B5-5DF2715F6457}" type="slidenum">
              <a:rPr lang="nl-NL" smtClean="0"/>
              <a:t>‹#›</a:t>
            </a:fld>
            <a:endParaRPr lang="nl-NL"/>
          </a:p>
        </p:txBody>
      </p:sp>
    </p:spTree>
    <p:extLst>
      <p:ext uri="{BB962C8B-B14F-4D97-AF65-F5344CB8AC3E}">
        <p14:creationId xmlns:p14="http://schemas.microsoft.com/office/powerpoint/2010/main" val="1308578981"/>
      </p:ext>
    </p:extLst>
  </p:cSld>
  <p:clrMap bg1="lt1" tx1="dk1" bg2="lt2" tx2="dk2" accent1="accent1" accent2="accent2" accent3="accent3" accent4="accent4" accent5="accent5" accent6="accent6" hlink="hlink" folHlink="folHlink"/>
  <p:sldLayoutIdLst>
    <p:sldLayoutId id="2147483693" r:id="rId1"/>
    <p:sldLayoutId id="2147483678" r:id="rId2"/>
    <p:sldLayoutId id="2147483695" r:id="rId3"/>
  </p:sldLayoutIdLst>
  <p:txStyles>
    <p:titleStyle>
      <a:lvl1pPr algn="l" defTabSz="685800" rtl="0" eaLnBrk="1" latinLnBrk="0" hangingPunct="1">
        <a:lnSpc>
          <a:spcPct val="90000"/>
        </a:lnSpc>
        <a:spcBef>
          <a:spcPct val="0"/>
        </a:spcBef>
        <a:buNone/>
        <a:defRPr sz="3200" b="1" i="0" kern="1200" spc="-150">
          <a:solidFill>
            <a:srgbClr val="86D2EE"/>
          </a:solidFill>
          <a:latin typeface="Arial Black" charset="0"/>
          <a:ea typeface="Arial Black" charset="0"/>
          <a:cs typeface="Arial Black" charset="0"/>
        </a:defRPr>
      </a:lvl1pPr>
    </p:titleStyle>
    <p:bodyStyle>
      <a:lvl1pPr marL="0" indent="0" algn="l" defTabSz="685800" rtl="0" eaLnBrk="1" latinLnBrk="0" hangingPunct="1">
        <a:lnSpc>
          <a:spcPct val="90000"/>
        </a:lnSpc>
        <a:spcBef>
          <a:spcPts val="750"/>
        </a:spcBef>
        <a:buFont typeface="Arial" charset="0"/>
        <a:buNone/>
        <a:defRPr sz="1400" kern="1200">
          <a:solidFill>
            <a:srgbClr val="0C2074"/>
          </a:solidFill>
          <a:latin typeface="+mn-lt"/>
          <a:ea typeface="+mn-ea"/>
          <a:cs typeface="+mn-cs"/>
        </a:defRPr>
      </a:lvl1pPr>
      <a:lvl2pPr marL="342900" indent="0" algn="l" defTabSz="685800" rtl="0" eaLnBrk="1" latinLnBrk="0" hangingPunct="1">
        <a:lnSpc>
          <a:spcPct val="90000"/>
        </a:lnSpc>
        <a:spcBef>
          <a:spcPts val="375"/>
        </a:spcBef>
        <a:buFont typeface="Arial" charset="0"/>
        <a:buNone/>
        <a:defRPr sz="1400" i="1" kern="1200">
          <a:solidFill>
            <a:srgbClr val="0C2074"/>
          </a:solidFill>
          <a:latin typeface="+mn-lt"/>
          <a:ea typeface="+mn-ea"/>
          <a:cs typeface="+mn-cs"/>
        </a:defRPr>
      </a:lvl2pPr>
      <a:lvl3pPr marL="685800" indent="0" algn="l" defTabSz="685800" rtl="0" eaLnBrk="1" latinLnBrk="0" hangingPunct="1">
        <a:lnSpc>
          <a:spcPct val="90000"/>
        </a:lnSpc>
        <a:spcBef>
          <a:spcPts val="375"/>
        </a:spcBef>
        <a:buFont typeface="Arial" charset="0"/>
        <a:buNone/>
        <a:defRPr sz="2400" b="1" i="0" kern="1200">
          <a:solidFill>
            <a:srgbClr val="86D2EE"/>
          </a:solidFill>
          <a:latin typeface="Arial Black" charset="0"/>
          <a:ea typeface="Arial Black" charset="0"/>
          <a:cs typeface="Arial Black" charset="0"/>
        </a:defRPr>
      </a:lvl3pPr>
      <a:lvl4pPr marL="1028700" indent="0" algn="l" defTabSz="685800" rtl="0" eaLnBrk="1" latinLnBrk="0" hangingPunct="1">
        <a:lnSpc>
          <a:spcPct val="90000"/>
        </a:lnSpc>
        <a:spcBef>
          <a:spcPts val="375"/>
        </a:spcBef>
        <a:buFont typeface="Arial" charset="0"/>
        <a:buNone/>
        <a:defRPr sz="4800" b="1" i="0" kern="1200" spc="-150">
          <a:solidFill>
            <a:srgbClr val="0C2074"/>
          </a:solidFill>
          <a:latin typeface="Arial Black" charset="0"/>
          <a:ea typeface="Arial Black" charset="0"/>
          <a:cs typeface="Arial Black" charset="0"/>
        </a:defRPr>
      </a:lvl4pPr>
      <a:lvl5pPr marL="1543050" indent="-171450" algn="l" defTabSz="685800" rtl="0" eaLnBrk="1" latinLnBrk="0" hangingPunct="1">
        <a:lnSpc>
          <a:spcPct val="90000"/>
        </a:lnSpc>
        <a:spcBef>
          <a:spcPts val="375"/>
        </a:spcBef>
        <a:buFont typeface="Arial"/>
        <a:buChar char="•"/>
        <a:defRPr sz="1350" kern="1200">
          <a:solidFill>
            <a:srgbClr val="0C207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volkskrant.nl/wetenschap/wat-gaat-voor-een-nieuwe-knie-of-een-nieuwe-heup~b4beff52/"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3"/>
          <p:cNvSpPr txBox="1">
            <a:spLocks noChangeArrowheads="1"/>
          </p:cNvSpPr>
          <p:nvPr/>
        </p:nvSpPr>
        <p:spPr bwMode="auto">
          <a:xfrm>
            <a:off x="529803" y="1367485"/>
            <a:ext cx="7577635" cy="389013"/>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400" b="1" i="0" cap="all" baseline="0">
                <a:solidFill>
                  <a:schemeClr val="tx1"/>
                </a:solidFill>
                <a:latin typeface="Avenir Next Heavy" charset="0"/>
                <a:ea typeface="Avenir Next Heavy" charset="0"/>
                <a:cs typeface="Avenir Next Heavy" charset="0"/>
              </a:defRPr>
            </a:lvl1pPr>
            <a:lvl2pPr algn="l" rtl="0" eaLnBrk="1" fontAlgn="base" hangingPunct="1">
              <a:spcBef>
                <a:spcPct val="0"/>
              </a:spcBef>
              <a:spcAft>
                <a:spcPct val="0"/>
              </a:spcAft>
              <a:defRPr sz="2400" b="1">
                <a:solidFill>
                  <a:schemeClr val="tx1"/>
                </a:solidFill>
                <a:latin typeface="Arial" charset="0"/>
                <a:ea typeface="ＭＳ Ｐゴシック" charset="0"/>
              </a:defRPr>
            </a:lvl2pPr>
            <a:lvl3pPr algn="l" rtl="0" eaLnBrk="1" fontAlgn="base" hangingPunct="1">
              <a:spcBef>
                <a:spcPct val="0"/>
              </a:spcBef>
              <a:spcAft>
                <a:spcPct val="0"/>
              </a:spcAft>
              <a:defRPr sz="2400" b="1">
                <a:solidFill>
                  <a:schemeClr val="tx1"/>
                </a:solidFill>
                <a:latin typeface="Arial" charset="0"/>
                <a:ea typeface="ＭＳ Ｐゴシック" charset="0"/>
              </a:defRPr>
            </a:lvl3pPr>
            <a:lvl4pPr algn="l" rtl="0" eaLnBrk="1" fontAlgn="base" hangingPunct="1">
              <a:spcBef>
                <a:spcPct val="0"/>
              </a:spcBef>
              <a:spcAft>
                <a:spcPct val="0"/>
              </a:spcAft>
              <a:defRPr sz="2400" b="1">
                <a:solidFill>
                  <a:schemeClr val="tx1"/>
                </a:solidFill>
                <a:latin typeface="Arial" charset="0"/>
                <a:ea typeface="ＭＳ Ｐゴシック" charset="0"/>
              </a:defRPr>
            </a:lvl4pPr>
            <a:lvl5pPr algn="l" rtl="0" eaLnBrk="1" fontAlgn="base" hangingPunct="1">
              <a:spcBef>
                <a:spcPct val="0"/>
              </a:spcBef>
              <a:spcAft>
                <a:spcPct val="0"/>
              </a:spcAft>
              <a:defRPr sz="2400" b="1">
                <a:solidFill>
                  <a:schemeClr val="tx1"/>
                </a:solidFill>
                <a:latin typeface="Arial" charset="0"/>
                <a:ea typeface="ＭＳ Ｐゴシック" charset="0"/>
              </a:defRPr>
            </a:lvl5pPr>
            <a:lvl6pPr marL="457200" algn="l" rtl="0" eaLnBrk="1" fontAlgn="base" hangingPunct="1">
              <a:spcBef>
                <a:spcPct val="0"/>
              </a:spcBef>
              <a:spcAft>
                <a:spcPct val="0"/>
              </a:spcAft>
              <a:defRPr sz="2400" b="1">
                <a:solidFill>
                  <a:schemeClr val="tx1"/>
                </a:solidFill>
                <a:latin typeface="Arial" charset="0"/>
                <a:ea typeface="ＭＳ Ｐゴシック" charset="0"/>
              </a:defRPr>
            </a:lvl6pPr>
            <a:lvl7pPr marL="914400" algn="l" rtl="0" eaLnBrk="1" fontAlgn="base" hangingPunct="1">
              <a:spcBef>
                <a:spcPct val="0"/>
              </a:spcBef>
              <a:spcAft>
                <a:spcPct val="0"/>
              </a:spcAft>
              <a:defRPr sz="2400" b="1">
                <a:solidFill>
                  <a:schemeClr val="tx1"/>
                </a:solidFill>
                <a:latin typeface="Arial" charset="0"/>
                <a:ea typeface="ＭＳ Ｐゴシック" charset="0"/>
              </a:defRPr>
            </a:lvl7pPr>
            <a:lvl8pPr marL="1371600" algn="l" rtl="0" eaLnBrk="1" fontAlgn="base" hangingPunct="1">
              <a:spcBef>
                <a:spcPct val="0"/>
              </a:spcBef>
              <a:spcAft>
                <a:spcPct val="0"/>
              </a:spcAft>
              <a:defRPr sz="2400" b="1">
                <a:solidFill>
                  <a:schemeClr val="tx1"/>
                </a:solidFill>
                <a:latin typeface="Arial" charset="0"/>
                <a:ea typeface="ＭＳ Ｐゴシック" charset="0"/>
              </a:defRPr>
            </a:lvl8pPr>
            <a:lvl9pPr marL="1828800" algn="l" rtl="0" eaLnBrk="1" fontAlgn="base" hangingPunct="1">
              <a:spcBef>
                <a:spcPct val="0"/>
              </a:spcBef>
              <a:spcAft>
                <a:spcPct val="0"/>
              </a:spcAft>
              <a:defRPr sz="2400" b="1">
                <a:solidFill>
                  <a:schemeClr val="tx1"/>
                </a:solidFill>
                <a:latin typeface="Arial" charset="0"/>
                <a:ea typeface="ＭＳ Ｐゴシック" charset="0"/>
              </a:defRPr>
            </a:lvl9pPr>
          </a:lstStyle>
          <a:p>
            <a:pPr>
              <a:defRPr/>
            </a:pPr>
            <a:r>
              <a:rPr lang="en-US" sz="3200" kern="0" cap="none" dirty="0">
                <a:solidFill>
                  <a:srgbClr val="0C2074"/>
                </a:solidFill>
                <a:latin typeface="Arial Black"/>
                <a:ea typeface="Arial Black" charset="0"/>
                <a:cs typeface="Arial Black" charset="0"/>
              </a:rPr>
              <a:t>Triage tool for OR planning during the COVID-19 pandemic (and beyond?)</a:t>
            </a:r>
          </a:p>
        </p:txBody>
      </p:sp>
      <p:sp>
        <p:nvSpPr>
          <p:cNvPr id="15" name="Tekstvak 14"/>
          <p:cNvSpPr txBox="1"/>
          <p:nvPr/>
        </p:nvSpPr>
        <p:spPr>
          <a:xfrm>
            <a:off x="529803" y="3364242"/>
            <a:ext cx="3539917" cy="307777"/>
          </a:xfrm>
          <a:prstGeom prst="rect">
            <a:avLst/>
          </a:prstGeom>
          <a:noFill/>
        </p:spPr>
        <p:txBody>
          <a:bodyPr wrap="square" rtlCol="0" anchor="t">
            <a:spAutoFit/>
          </a:bodyPr>
          <a:lstStyle/>
          <a:p>
            <a:endParaRPr lang="nl-NL" sz="1400" b="1" i="0">
              <a:solidFill>
                <a:srgbClr val="86D2EE"/>
              </a:solidFill>
              <a:ea typeface="Arial" charset="0"/>
              <a:cs typeface="Arial" charset="0"/>
            </a:endParaRPr>
          </a:p>
        </p:txBody>
      </p:sp>
      <p:sp>
        <p:nvSpPr>
          <p:cNvPr id="6" name="Rectangle 13">
            <a:extLst>
              <a:ext uri="{FF2B5EF4-FFF2-40B4-BE49-F238E27FC236}">
                <a16:creationId xmlns:a16="http://schemas.microsoft.com/office/drawing/2014/main" id="{1C97FC80-49F0-432D-871F-7FF9A4C97423}"/>
              </a:ext>
            </a:extLst>
          </p:cNvPr>
          <p:cNvSpPr txBox="1">
            <a:spLocks noChangeArrowheads="1"/>
          </p:cNvSpPr>
          <p:nvPr/>
        </p:nvSpPr>
        <p:spPr bwMode="auto">
          <a:xfrm>
            <a:off x="529803" y="3868155"/>
            <a:ext cx="7577635" cy="389013"/>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400" b="1" i="0" cap="all" baseline="0">
                <a:solidFill>
                  <a:schemeClr val="tx1"/>
                </a:solidFill>
                <a:latin typeface="Avenir Next Heavy" charset="0"/>
                <a:ea typeface="Avenir Next Heavy" charset="0"/>
                <a:cs typeface="Avenir Next Heavy" charset="0"/>
              </a:defRPr>
            </a:lvl1pPr>
            <a:lvl2pPr algn="l" rtl="0" eaLnBrk="1" fontAlgn="base" hangingPunct="1">
              <a:spcBef>
                <a:spcPct val="0"/>
              </a:spcBef>
              <a:spcAft>
                <a:spcPct val="0"/>
              </a:spcAft>
              <a:defRPr sz="2400" b="1">
                <a:solidFill>
                  <a:schemeClr val="tx1"/>
                </a:solidFill>
                <a:latin typeface="Arial" charset="0"/>
                <a:ea typeface="ＭＳ Ｐゴシック" charset="0"/>
              </a:defRPr>
            </a:lvl2pPr>
            <a:lvl3pPr algn="l" rtl="0" eaLnBrk="1" fontAlgn="base" hangingPunct="1">
              <a:spcBef>
                <a:spcPct val="0"/>
              </a:spcBef>
              <a:spcAft>
                <a:spcPct val="0"/>
              </a:spcAft>
              <a:defRPr sz="2400" b="1">
                <a:solidFill>
                  <a:schemeClr val="tx1"/>
                </a:solidFill>
                <a:latin typeface="Arial" charset="0"/>
                <a:ea typeface="ＭＳ Ｐゴシック" charset="0"/>
              </a:defRPr>
            </a:lvl3pPr>
            <a:lvl4pPr algn="l" rtl="0" eaLnBrk="1" fontAlgn="base" hangingPunct="1">
              <a:spcBef>
                <a:spcPct val="0"/>
              </a:spcBef>
              <a:spcAft>
                <a:spcPct val="0"/>
              </a:spcAft>
              <a:defRPr sz="2400" b="1">
                <a:solidFill>
                  <a:schemeClr val="tx1"/>
                </a:solidFill>
                <a:latin typeface="Arial" charset="0"/>
                <a:ea typeface="ＭＳ Ｐゴシック" charset="0"/>
              </a:defRPr>
            </a:lvl4pPr>
            <a:lvl5pPr algn="l" rtl="0" eaLnBrk="1" fontAlgn="base" hangingPunct="1">
              <a:spcBef>
                <a:spcPct val="0"/>
              </a:spcBef>
              <a:spcAft>
                <a:spcPct val="0"/>
              </a:spcAft>
              <a:defRPr sz="2400" b="1">
                <a:solidFill>
                  <a:schemeClr val="tx1"/>
                </a:solidFill>
                <a:latin typeface="Arial" charset="0"/>
                <a:ea typeface="ＭＳ Ｐゴシック" charset="0"/>
              </a:defRPr>
            </a:lvl5pPr>
            <a:lvl6pPr marL="457200" algn="l" rtl="0" eaLnBrk="1" fontAlgn="base" hangingPunct="1">
              <a:spcBef>
                <a:spcPct val="0"/>
              </a:spcBef>
              <a:spcAft>
                <a:spcPct val="0"/>
              </a:spcAft>
              <a:defRPr sz="2400" b="1">
                <a:solidFill>
                  <a:schemeClr val="tx1"/>
                </a:solidFill>
                <a:latin typeface="Arial" charset="0"/>
                <a:ea typeface="ＭＳ Ｐゴシック" charset="0"/>
              </a:defRPr>
            </a:lvl6pPr>
            <a:lvl7pPr marL="914400" algn="l" rtl="0" eaLnBrk="1" fontAlgn="base" hangingPunct="1">
              <a:spcBef>
                <a:spcPct val="0"/>
              </a:spcBef>
              <a:spcAft>
                <a:spcPct val="0"/>
              </a:spcAft>
              <a:defRPr sz="2400" b="1">
                <a:solidFill>
                  <a:schemeClr val="tx1"/>
                </a:solidFill>
                <a:latin typeface="Arial" charset="0"/>
                <a:ea typeface="ＭＳ Ｐゴシック" charset="0"/>
              </a:defRPr>
            </a:lvl7pPr>
            <a:lvl8pPr marL="1371600" algn="l" rtl="0" eaLnBrk="1" fontAlgn="base" hangingPunct="1">
              <a:spcBef>
                <a:spcPct val="0"/>
              </a:spcBef>
              <a:spcAft>
                <a:spcPct val="0"/>
              </a:spcAft>
              <a:defRPr sz="2400" b="1">
                <a:solidFill>
                  <a:schemeClr val="tx1"/>
                </a:solidFill>
                <a:latin typeface="Arial" charset="0"/>
                <a:ea typeface="ＭＳ Ｐゴシック" charset="0"/>
              </a:defRPr>
            </a:lvl8pPr>
            <a:lvl9pPr marL="1828800" algn="l" rtl="0" eaLnBrk="1" fontAlgn="base" hangingPunct="1">
              <a:spcBef>
                <a:spcPct val="0"/>
              </a:spcBef>
              <a:spcAft>
                <a:spcPct val="0"/>
              </a:spcAft>
              <a:defRPr sz="2400" b="1">
                <a:solidFill>
                  <a:schemeClr val="tx1"/>
                </a:solidFill>
                <a:latin typeface="Arial" charset="0"/>
                <a:ea typeface="ＭＳ Ｐゴシック" charset="0"/>
              </a:defRPr>
            </a:lvl9pPr>
          </a:lstStyle>
          <a:p>
            <a:pPr>
              <a:defRPr/>
            </a:pPr>
            <a:r>
              <a:rPr lang="en-US" kern="0" cap="none" dirty="0">
                <a:solidFill>
                  <a:srgbClr val="86D2EE"/>
                </a:solidFill>
                <a:latin typeface="Arial Black" charset="0"/>
                <a:ea typeface="Arial Black" charset="0"/>
                <a:cs typeface="Arial Black" charset="0"/>
              </a:rPr>
              <a:t>Benjamin Gravesteijn</a:t>
            </a:r>
          </a:p>
          <a:p>
            <a:pPr>
              <a:defRPr/>
            </a:pPr>
            <a:r>
              <a:rPr lang="en-US" kern="0" cap="none" dirty="0">
                <a:solidFill>
                  <a:srgbClr val="86D2EE"/>
                </a:solidFill>
                <a:latin typeface="Arial Black" charset="0"/>
                <a:ea typeface="Arial Black" charset="0"/>
                <a:cs typeface="Arial Black" charset="0"/>
              </a:rPr>
              <a:t>Eline Krijkamp</a:t>
            </a:r>
          </a:p>
        </p:txBody>
      </p:sp>
      <p:sp>
        <p:nvSpPr>
          <p:cNvPr id="3" name="TextBox 2">
            <a:extLst>
              <a:ext uri="{FF2B5EF4-FFF2-40B4-BE49-F238E27FC236}">
                <a16:creationId xmlns:a16="http://schemas.microsoft.com/office/drawing/2014/main" id="{79D9F972-AA25-45DA-ACFE-1C5A93FF0413}"/>
              </a:ext>
            </a:extLst>
          </p:cNvPr>
          <p:cNvSpPr txBox="1"/>
          <p:nvPr/>
        </p:nvSpPr>
        <p:spPr bwMode="auto">
          <a:xfrm>
            <a:off x="521336" y="4463917"/>
            <a:ext cx="4208583" cy="523220"/>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kern="0" dirty="0">
                <a:solidFill>
                  <a:srgbClr val="0C2074"/>
                </a:solidFill>
                <a:latin typeface="Arial Black"/>
                <a:ea typeface="ＭＳ Ｐゴシック"/>
              </a:rPr>
              <a:t>June, 2020</a:t>
            </a:r>
            <a:endParaRPr lang="en-US" sz="2800" dirty="0">
              <a:cs typeface="Arial"/>
            </a:endParaRPr>
          </a:p>
        </p:txBody>
      </p:sp>
    </p:spTree>
    <p:extLst>
      <p:ext uri="{BB962C8B-B14F-4D97-AF65-F5344CB8AC3E}">
        <p14:creationId xmlns:p14="http://schemas.microsoft.com/office/powerpoint/2010/main" val="1661422900"/>
      </p:ext>
    </p:extLst>
  </p:cSld>
  <p:clrMapOvr>
    <a:masterClrMapping/>
  </p:clrMapOvr>
  <mc:AlternateContent xmlns:mc="http://schemas.openxmlformats.org/markup-compatibility/2006" xmlns:p14="http://schemas.microsoft.com/office/powerpoint/2010/main">
    <mc:Choice Requires="p14">
      <p:transition spd="med" p14:dur="700" advTm="22675">
        <p:fade/>
      </p:transition>
    </mc:Choice>
    <mc:Fallback xmlns="">
      <p:transition spd="med" advTm="2267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886214-175C-4DBE-B09B-FBAB2FC8DEE2}"/>
              </a:ext>
            </a:extLst>
          </p:cNvPr>
          <p:cNvSpPr>
            <a:spLocks noGrp="1"/>
          </p:cNvSpPr>
          <p:nvPr>
            <p:ph type="title"/>
          </p:nvPr>
        </p:nvSpPr>
        <p:spPr/>
        <p:txBody>
          <a:bodyPr/>
          <a:lstStyle/>
          <a:p>
            <a:r>
              <a:rPr lang="en-US" dirty="0">
                <a:latin typeface="Arial Black"/>
              </a:rPr>
              <a:t>Model structure</a:t>
            </a:r>
          </a:p>
        </p:txBody>
      </p:sp>
      <p:pic>
        <p:nvPicPr>
          <p:cNvPr id="5" name="Afbeelding 6">
            <a:extLst>
              <a:ext uri="{FF2B5EF4-FFF2-40B4-BE49-F238E27FC236}">
                <a16:creationId xmlns:a16="http://schemas.microsoft.com/office/drawing/2014/main" id="{6E13D94C-7B9D-4995-9E6A-B66EEF3D9759}"/>
              </a:ext>
            </a:extLst>
          </p:cNvPr>
          <p:cNvPicPr>
            <a:picLocks noGrp="1" noChangeAspect="1"/>
          </p:cNvPicPr>
          <p:nvPr>
            <p:ph idx="1"/>
          </p:nvPr>
        </p:nvPicPr>
        <p:blipFill>
          <a:blip r:embed="rId3"/>
          <a:stretch>
            <a:fillRect/>
          </a:stretch>
        </p:blipFill>
        <p:spPr>
          <a:xfrm>
            <a:off x="2155954" y="1369219"/>
            <a:ext cx="4832091" cy="3263504"/>
          </a:xfrm>
        </p:spPr>
      </p:pic>
      <p:sp>
        <p:nvSpPr>
          <p:cNvPr id="3" name="Tekstvak 2">
            <a:extLst>
              <a:ext uri="{FF2B5EF4-FFF2-40B4-BE49-F238E27FC236}">
                <a16:creationId xmlns:a16="http://schemas.microsoft.com/office/drawing/2014/main" id="{46E79C45-198C-464D-B7FC-FD50D0C09E8E}"/>
              </a:ext>
            </a:extLst>
          </p:cNvPr>
          <p:cNvSpPr txBox="1"/>
          <p:nvPr/>
        </p:nvSpPr>
        <p:spPr bwMode="auto">
          <a:xfrm>
            <a:off x="3583888" y="1148578"/>
            <a:ext cx="3117850" cy="276999"/>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200" i="0" kern="0">
                <a:solidFill>
                  <a:srgbClr val="0C2074"/>
                </a:solidFill>
                <a:latin typeface="Arial"/>
                <a:ea typeface="ＭＳ Ｐゴシック"/>
                <a:cs typeface="Arial"/>
              </a:rPr>
              <a:t>Delay (2, 12, … 52 weeks)</a:t>
            </a:r>
            <a:endParaRPr lang="nl-NL" sz="1200" i="0" kern="0">
              <a:solidFill>
                <a:srgbClr val="0C2074"/>
              </a:solidFill>
              <a:cs typeface="Arial" charset="0"/>
            </a:endParaRPr>
          </a:p>
        </p:txBody>
      </p:sp>
      <p:cxnSp>
        <p:nvCxnSpPr>
          <p:cNvPr id="6" name="Rechte verbindingslijn met pijl 5">
            <a:extLst>
              <a:ext uri="{FF2B5EF4-FFF2-40B4-BE49-F238E27FC236}">
                <a16:creationId xmlns:a16="http://schemas.microsoft.com/office/drawing/2014/main" id="{EB35EEAF-6848-482E-B430-7417A1FCA574}"/>
              </a:ext>
            </a:extLst>
          </p:cNvPr>
          <p:cNvCxnSpPr/>
          <p:nvPr/>
        </p:nvCxnSpPr>
        <p:spPr>
          <a:xfrm>
            <a:off x="4369658" y="1519882"/>
            <a:ext cx="10813" cy="70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4C81FD-FD15-4456-95B3-10163771CD28}"/>
              </a:ext>
            </a:extLst>
          </p:cNvPr>
          <p:cNvSpPr txBox="1"/>
          <p:nvPr/>
        </p:nvSpPr>
        <p:spPr bwMode="auto">
          <a:xfrm>
            <a:off x="6001870" y="3093944"/>
            <a:ext cx="3045758" cy="1323439"/>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kern="0">
                <a:solidFill>
                  <a:srgbClr val="0C2074"/>
                </a:solidFill>
                <a:latin typeface="Arial"/>
                <a:ea typeface="ＭＳ Ｐゴシック"/>
                <a:cs typeface="Arial"/>
              </a:rPr>
              <a:t>Preop = preoperative</a:t>
            </a:r>
          </a:p>
          <a:p>
            <a:r>
              <a:rPr lang="en-GB" kern="0">
                <a:solidFill>
                  <a:srgbClr val="0C2074"/>
                </a:solidFill>
                <a:latin typeface="Arial"/>
                <a:ea typeface="ＭＳ Ｐゴシック"/>
                <a:cs typeface="Arial"/>
              </a:rPr>
              <a:t>Postop = postoperative</a:t>
            </a:r>
            <a:endParaRPr lang="en-GB" kern="0">
              <a:solidFill>
                <a:srgbClr val="0C2074"/>
              </a:solidFill>
              <a:latin typeface="Arial"/>
              <a:cs typeface="Arial"/>
            </a:endParaRPr>
          </a:p>
          <a:p>
            <a:endParaRPr lang="en-GB" kern="0">
              <a:solidFill>
                <a:srgbClr val="0C2074"/>
              </a:solidFill>
              <a:latin typeface="Arial"/>
              <a:cs typeface="Arial"/>
            </a:endParaRPr>
          </a:p>
          <a:p>
            <a:endParaRPr lang="en-GB" kern="0">
              <a:solidFill>
                <a:srgbClr val="0C2074"/>
              </a:solidFill>
              <a:latin typeface="Arial"/>
              <a:cs typeface="Arial"/>
            </a:endParaRPr>
          </a:p>
        </p:txBody>
      </p:sp>
    </p:spTree>
    <p:extLst>
      <p:ext uri="{BB962C8B-B14F-4D97-AF65-F5344CB8AC3E}">
        <p14:creationId xmlns:p14="http://schemas.microsoft.com/office/powerpoint/2010/main" val="4175082979"/>
      </p:ext>
    </p:extLst>
  </p:cSld>
  <p:clrMapOvr>
    <a:masterClrMapping/>
  </p:clrMapOvr>
  <mc:AlternateContent xmlns:mc="http://schemas.openxmlformats.org/markup-compatibility/2006" xmlns:p14="http://schemas.microsoft.com/office/powerpoint/2010/main">
    <mc:Choice Requires="p14">
      <p:transition spd="slow" p14:dur="2000" advTm="17250"/>
    </mc:Choice>
    <mc:Fallback xmlns="">
      <p:transition spd="slow" advTm="1725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774D8-CE87-2B46-9FF6-5AF555488312}"/>
              </a:ext>
            </a:extLst>
          </p:cNvPr>
          <p:cNvSpPr>
            <a:spLocks noGrp="1"/>
          </p:cNvSpPr>
          <p:nvPr>
            <p:ph type="title"/>
          </p:nvPr>
        </p:nvSpPr>
        <p:spPr/>
        <p:txBody>
          <a:bodyPr/>
          <a:lstStyle/>
          <a:p>
            <a:r>
              <a:rPr lang="en-US" dirty="0"/>
              <a:t>Model features</a:t>
            </a:r>
          </a:p>
        </p:txBody>
      </p:sp>
      <p:sp>
        <p:nvSpPr>
          <p:cNvPr id="3" name="Content Placeholder 2">
            <a:extLst>
              <a:ext uri="{FF2B5EF4-FFF2-40B4-BE49-F238E27FC236}">
                <a16:creationId xmlns:a16="http://schemas.microsoft.com/office/drawing/2014/main" id="{A3704D9C-2AA7-7D43-9A03-9DD92698D82B}"/>
              </a:ext>
            </a:extLst>
          </p:cNvPr>
          <p:cNvSpPr>
            <a:spLocks noGrp="1"/>
          </p:cNvSpPr>
          <p:nvPr>
            <p:ph idx="1"/>
          </p:nvPr>
        </p:nvSpPr>
        <p:spPr/>
        <p:txBody>
          <a:bodyPr/>
          <a:lstStyle/>
          <a:p>
            <a:pPr marL="285750" indent="-285750">
              <a:buFont typeface="Arial" panose="020B0604020202020204" pitchFamily="34" charset="0"/>
              <a:buChar char="•"/>
            </a:pPr>
            <a:r>
              <a:rPr lang="en-US" dirty="0"/>
              <a:t>Time horizon: up to 100 years</a:t>
            </a:r>
          </a:p>
          <a:p>
            <a:pPr marL="285750" indent="-285750">
              <a:buFont typeface="Arial" panose="020B0604020202020204" pitchFamily="34" charset="0"/>
              <a:buChar char="•"/>
            </a:pPr>
            <a:r>
              <a:rPr lang="en-US" dirty="0"/>
              <a:t>Scenarios: </a:t>
            </a:r>
          </a:p>
          <a:p>
            <a:pPr marL="628650" lvl="1" indent="-285750">
              <a:buFont typeface="Arial" panose="020B0604020202020204" pitchFamily="34" charset="0"/>
              <a:buChar char="•"/>
            </a:pPr>
            <a:r>
              <a:rPr lang="en-US" dirty="0"/>
              <a:t>2, 12, 22, … 52 weeks delay</a:t>
            </a:r>
          </a:p>
          <a:p>
            <a:pPr marL="628650" lvl="1" indent="-285750">
              <a:buFont typeface="Arial" panose="020B0604020202020204" pitchFamily="34" charset="0"/>
              <a:buChar char="•"/>
            </a:pPr>
            <a:r>
              <a:rPr lang="en-US" dirty="0"/>
              <a:t>Infinite delay (“no surgery”)</a:t>
            </a:r>
          </a:p>
          <a:p>
            <a:pPr marL="285750" indent="-285750">
              <a:buFont typeface="Arial" panose="020B0604020202020204" pitchFamily="34" charset="0"/>
              <a:buChar char="•"/>
            </a:pPr>
            <a:r>
              <a:rPr lang="en-US" dirty="0"/>
              <a:t>Discount rate QALYs: 0.015</a:t>
            </a:r>
          </a:p>
          <a:p>
            <a:endParaRPr lang="en-US" dirty="0"/>
          </a:p>
          <a:p>
            <a:r>
              <a:rPr lang="en-US" dirty="0"/>
              <a:t>Output: QALYs</a:t>
            </a:r>
          </a:p>
          <a:p>
            <a:endParaRPr lang="en-US" dirty="0"/>
          </a:p>
          <a:p>
            <a:r>
              <a:rPr lang="en-US" i="1" dirty="0"/>
              <a:t>Probabilistic sensitivity analysis</a:t>
            </a:r>
            <a:br>
              <a:rPr lang="en-US" dirty="0"/>
            </a:br>
            <a:endParaRPr lang="en-US" dirty="0"/>
          </a:p>
        </p:txBody>
      </p:sp>
      <p:pic>
        <p:nvPicPr>
          <p:cNvPr id="9" name="Afbeelding 6">
            <a:extLst>
              <a:ext uri="{FF2B5EF4-FFF2-40B4-BE49-F238E27FC236}">
                <a16:creationId xmlns:a16="http://schemas.microsoft.com/office/drawing/2014/main" id="{1E107F41-0D1E-CE4E-8393-42EB51E54114}"/>
              </a:ext>
            </a:extLst>
          </p:cNvPr>
          <p:cNvPicPr>
            <a:picLocks noChangeAspect="1"/>
          </p:cNvPicPr>
          <p:nvPr/>
        </p:nvPicPr>
        <p:blipFill>
          <a:blip r:embed="rId2"/>
          <a:stretch>
            <a:fillRect/>
          </a:stretch>
        </p:blipFill>
        <p:spPr>
          <a:xfrm>
            <a:off x="5000754" y="1369219"/>
            <a:ext cx="2710741" cy="1830784"/>
          </a:xfrm>
          <a:prstGeom prst="rect">
            <a:avLst/>
          </a:prstGeom>
        </p:spPr>
      </p:pic>
      <p:sp>
        <p:nvSpPr>
          <p:cNvPr id="10" name="Tekstvak 2">
            <a:extLst>
              <a:ext uri="{FF2B5EF4-FFF2-40B4-BE49-F238E27FC236}">
                <a16:creationId xmlns:a16="http://schemas.microsoft.com/office/drawing/2014/main" id="{B223689C-60F4-4242-8B04-A2F031F54DFF}"/>
              </a:ext>
            </a:extLst>
          </p:cNvPr>
          <p:cNvSpPr txBox="1"/>
          <p:nvPr/>
        </p:nvSpPr>
        <p:spPr bwMode="auto">
          <a:xfrm>
            <a:off x="5892800" y="829734"/>
            <a:ext cx="812800" cy="276999"/>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200" i="0" kern="0" dirty="0">
                <a:solidFill>
                  <a:srgbClr val="0C2074"/>
                </a:solidFill>
                <a:latin typeface="Arial"/>
                <a:ea typeface="ＭＳ Ｐゴシック"/>
                <a:cs typeface="Arial"/>
              </a:rPr>
              <a:t>Delay</a:t>
            </a:r>
            <a:endParaRPr lang="nl-NL" sz="1200" i="0" kern="0" dirty="0">
              <a:solidFill>
                <a:srgbClr val="0C2074"/>
              </a:solidFill>
              <a:cs typeface="Arial" charset="0"/>
            </a:endParaRPr>
          </a:p>
        </p:txBody>
      </p:sp>
      <p:cxnSp>
        <p:nvCxnSpPr>
          <p:cNvPr id="11" name="Rechte verbindingslijn met pijl 5">
            <a:extLst>
              <a:ext uri="{FF2B5EF4-FFF2-40B4-BE49-F238E27FC236}">
                <a16:creationId xmlns:a16="http://schemas.microsoft.com/office/drawing/2014/main" id="{AE99E79F-AAE2-1047-B336-87B6936D7717}"/>
              </a:ext>
            </a:extLst>
          </p:cNvPr>
          <p:cNvCxnSpPr/>
          <p:nvPr/>
        </p:nvCxnSpPr>
        <p:spPr>
          <a:xfrm>
            <a:off x="6183270" y="1151330"/>
            <a:ext cx="10813" cy="705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38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D7BAAD-A140-4179-B4D9-ACE6B3241231}"/>
              </a:ext>
            </a:extLst>
          </p:cNvPr>
          <p:cNvSpPr>
            <a:spLocks noGrp="1"/>
          </p:cNvSpPr>
          <p:nvPr>
            <p:ph type="title"/>
          </p:nvPr>
        </p:nvSpPr>
        <p:spPr/>
        <p:txBody>
          <a:bodyPr/>
          <a:lstStyle/>
          <a:p>
            <a:r>
              <a:rPr lang="nl-NL" dirty="0">
                <a:latin typeface="Arial Black"/>
              </a:rPr>
              <a:t>Model parameters</a:t>
            </a:r>
            <a:endParaRPr lang="nl-NL" dirty="0"/>
          </a:p>
        </p:txBody>
      </p:sp>
      <p:sp>
        <p:nvSpPr>
          <p:cNvPr id="3" name="Tijdelijke aanduiding voor inhoud 2">
            <a:extLst>
              <a:ext uri="{FF2B5EF4-FFF2-40B4-BE49-F238E27FC236}">
                <a16:creationId xmlns:a16="http://schemas.microsoft.com/office/drawing/2014/main" id="{F152E6D6-1DE0-4BFD-BF67-32B97C26293D}"/>
              </a:ext>
            </a:extLst>
          </p:cNvPr>
          <p:cNvSpPr>
            <a:spLocks noGrp="1"/>
          </p:cNvSpPr>
          <p:nvPr>
            <p:ph idx="1"/>
          </p:nvPr>
        </p:nvSpPr>
        <p:spPr>
          <a:xfrm>
            <a:off x="628650" y="1052623"/>
            <a:ext cx="7886700" cy="3478897"/>
          </a:xfrm>
        </p:spPr>
        <p:txBody>
          <a:bodyPr vert="horz" wrap="square" lIns="91440" tIns="45720" rIns="91440" bIns="45720" rtlCol="0" anchor="t">
            <a:normAutofit/>
          </a:bodyPr>
          <a:lstStyle/>
          <a:p>
            <a:pPr marL="285750" indent="-285750">
              <a:buChar char="•"/>
            </a:pPr>
            <a:r>
              <a:rPr lang="nl-NL" sz="1000" b="1" u="sng" dirty="0">
                <a:solidFill>
                  <a:srgbClr val="515151"/>
                </a:solidFill>
                <a:cs typeface="Arial" panose="020B0604020202020204"/>
              </a:rPr>
              <a:t>Survival without treatment: </a:t>
            </a:r>
            <a:r>
              <a:rPr lang="nl-NL" sz="1000" b="1" dirty="0">
                <a:solidFill>
                  <a:srgbClr val="515151"/>
                </a:solidFill>
                <a:cs typeface="Arial" panose="020B0604020202020204"/>
              </a:rPr>
              <a:t>survival of </a:t>
            </a:r>
            <a:r>
              <a:rPr lang="nl-NL" sz="1000" b="1" dirty="0" err="1">
                <a:solidFill>
                  <a:srgbClr val="515151"/>
                </a:solidFill>
                <a:cs typeface="Arial" panose="020B0604020202020204"/>
              </a:rPr>
              <a:t>patients</a:t>
            </a:r>
            <a:r>
              <a:rPr lang="nl-NL" sz="1000" b="1" dirty="0">
                <a:solidFill>
                  <a:srgbClr val="515151"/>
                </a:solidFill>
                <a:cs typeface="Arial" panose="020B0604020202020204"/>
              </a:rPr>
              <a:t> </a:t>
            </a:r>
            <a:r>
              <a:rPr lang="nl-NL" sz="1000" b="1" dirty="0" err="1">
                <a:solidFill>
                  <a:srgbClr val="515151"/>
                </a:solidFill>
                <a:cs typeface="Arial" panose="020B0604020202020204"/>
              </a:rPr>
              <a:t>who</a:t>
            </a:r>
            <a:r>
              <a:rPr lang="nl-NL" sz="1000" b="1" dirty="0">
                <a:solidFill>
                  <a:srgbClr val="515151"/>
                </a:solidFill>
                <a:cs typeface="Arial" panose="020B0604020202020204"/>
              </a:rPr>
              <a:t> are </a:t>
            </a:r>
            <a:r>
              <a:rPr lang="nl-NL" sz="1000" b="1" dirty="0" err="1">
                <a:solidFill>
                  <a:srgbClr val="515151"/>
                </a:solidFill>
                <a:cs typeface="Arial" panose="020B0604020202020204"/>
              </a:rPr>
              <a:t>not</a:t>
            </a:r>
            <a:r>
              <a:rPr lang="nl-NL" sz="1000" b="1" dirty="0">
                <a:solidFill>
                  <a:srgbClr val="515151"/>
                </a:solidFill>
                <a:cs typeface="Arial" panose="020B0604020202020204"/>
              </a:rPr>
              <a:t> </a:t>
            </a:r>
            <a:r>
              <a:rPr lang="nl-NL" sz="1000" b="1" dirty="0" err="1">
                <a:solidFill>
                  <a:srgbClr val="515151"/>
                </a:solidFill>
                <a:cs typeface="Arial" panose="020B0604020202020204"/>
              </a:rPr>
              <a:t>operated</a:t>
            </a:r>
            <a:r>
              <a:rPr lang="nl-NL" sz="1000" b="1" dirty="0">
                <a:solidFill>
                  <a:srgbClr val="515151"/>
                </a:solidFill>
                <a:cs typeface="Arial" panose="020B0604020202020204"/>
              </a:rPr>
              <a:t> on </a:t>
            </a:r>
            <a:r>
              <a:rPr lang="nl-NL" sz="1000" b="1" dirty="0" err="1">
                <a:solidFill>
                  <a:srgbClr val="515151"/>
                </a:solidFill>
                <a:cs typeface="Arial" panose="020B0604020202020204"/>
              </a:rPr>
              <a:t>yet</a:t>
            </a:r>
            <a:r>
              <a:rPr lang="nl-NL" sz="1000" b="1" dirty="0">
                <a:solidFill>
                  <a:srgbClr val="515151"/>
                </a:solidFill>
                <a:cs typeface="Arial" panose="020B0604020202020204"/>
              </a:rPr>
              <a:t>.</a:t>
            </a:r>
          </a:p>
          <a:p>
            <a:pPr marL="285750" indent="-285750">
              <a:buFont typeface="Arial" charset="0"/>
              <a:buChar char="•"/>
            </a:pPr>
            <a:r>
              <a:rPr lang="nl-NL" sz="1000" b="1" u="sng" dirty="0">
                <a:solidFill>
                  <a:srgbClr val="182075"/>
                </a:solidFill>
                <a:cs typeface="Arial" panose="020B0604020202020204"/>
              </a:rPr>
              <a:t>Survival </a:t>
            </a:r>
            <a:r>
              <a:rPr lang="nl-NL" sz="1000" b="1" u="sng" dirty="0" err="1">
                <a:solidFill>
                  <a:srgbClr val="182075"/>
                </a:solidFill>
                <a:cs typeface="Arial" panose="020B0604020202020204"/>
              </a:rPr>
              <a:t>with</a:t>
            </a:r>
            <a:r>
              <a:rPr lang="nl-NL" sz="1000" b="1" u="sng" dirty="0">
                <a:solidFill>
                  <a:srgbClr val="182075"/>
                </a:solidFill>
                <a:cs typeface="Arial" panose="020B0604020202020204"/>
              </a:rPr>
              <a:t> treatmen</a:t>
            </a:r>
            <a:r>
              <a:rPr lang="nl-NL" sz="1000" b="1" dirty="0">
                <a:solidFill>
                  <a:srgbClr val="182075"/>
                </a:solidFill>
                <a:cs typeface="Arial" panose="020B0604020202020204"/>
              </a:rPr>
              <a:t>t: </a:t>
            </a:r>
            <a:r>
              <a:rPr lang="nl-NL" sz="1000" b="1" dirty="0" err="1">
                <a:solidFill>
                  <a:srgbClr val="182075"/>
                </a:solidFill>
                <a:cs typeface="Arial" panose="020B0604020202020204"/>
              </a:rPr>
              <a:t>current</a:t>
            </a:r>
            <a:r>
              <a:rPr lang="nl-NL" sz="1000" b="1" dirty="0">
                <a:solidFill>
                  <a:srgbClr val="182075"/>
                </a:solidFill>
                <a:cs typeface="Arial" panose="020B0604020202020204"/>
              </a:rPr>
              <a:t> survival, </a:t>
            </a:r>
            <a:r>
              <a:rPr lang="nl-NL" sz="1000" b="1" dirty="0" err="1">
                <a:solidFill>
                  <a:srgbClr val="182075"/>
                </a:solidFill>
                <a:cs typeface="Arial" panose="020B0604020202020204"/>
              </a:rPr>
              <a:t>with</a:t>
            </a:r>
            <a:r>
              <a:rPr lang="nl-NL" sz="1000" b="1" dirty="0">
                <a:solidFill>
                  <a:srgbClr val="182075"/>
                </a:solidFill>
                <a:cs typeface="Arial" panose="020B0604020202020204"/>
              </a:rPr>
              <a:t> </a:t>
            </a:r>
            <a:r>
              <a:rPr lang="nl-NL" sz="1000" b="1" dirty="0" err="1">
                <a:solidFill>
                  <a:srgbClr val="182075"/>
                </a:solidFill>
                <a:cs typeface="Arial" panose="020B0604020202020204"/>
              </a:rPr>
              <a:t>maximal</a:t>
            </a:r>
            <a:r>
              <a:rPr lang="nl-NL" sz="1000" b="1" dirty="0">
                <a:solidFill>
                  <a:srgbClr val="182075"/>
                </a:solidFill>
                <a:cs typeface="Arial" panose="020B0604020202020204"/>
              </a:rPr>
              <a:t> treatment</a:t>
            </a:r>
          </a:p>
          <a:p>
            <a:pPr marL="285750" indent="-285750">
              <a:buFont typeface="Arial" charset="0"/>
              <a:buChar char="•"/>
            </a:pPr>
            <a:r>
              <a:rPr lang="nl-NL" sz="1000" b="1" u="sng" dirty="0">
                <a:solidFill>
                  <a:srgbClr val="182075"/>
                </a:solidFill>
                <a:cs typeface="Arial" panose="020B0604020202020204"/>
              </a:rPr>
              <a:t>Treatment effect of </a:t>
            </a:r>
            <a:r>
              <a:rPr lang="nl-NL" sz="1000" b="1" u="sng" dirty="0" err="1">
                <a:solidFill>
                  <a:srgbClr val="182075"/>
                </a:solidFill>
                <a:cs typeface="Arial" panose="020B0604020202020204"/>
              </a:rPr>
              <a:t>operation</a:t>
            </a:r>
            <a:r>
              <a:rPr lang="nl-NL" sz="1000" b="1" dirty="0">
                <a:solidFill>
                  <a:srgbClr val="182075"/>
                </a:solidFill>
                <a:cs typeface="Arial" panose="020B0604020202020204"/>
              </a:rPr>
              <a:t>: </a:t>
            </a:r>
            <a:r>
              <a:rPr lang="nl-NL" sz="1000" b="1" dirty="0" err="1">
                <a:solidFill>
                  <a:srgbClr val="182075"/>
                </a:solidFill>
                <a:cs typeface="Arial" panose="020B0604020202020204"/>
              </a:rPr>
              <a:t>preferably</a:t>
            </a:r>
            <a:r>
              <a:rPr lang="nl-NL" sz="1000" b="1" dirty="0">
                <a:solidFill>
                  <a:srgbClr val="182075"/>
                </a:solidFill>
                <a:cs typeface="Arial" panose="020B0604020202020204"/>
              </a:rPr>
              <a:t> </a:t>
            </a:r>
            <a:r>
              <a:rPr lang="nl-NL" sz="1000" b="1" dirty="0" err="1">
                <a:solidFill>
                  <a:srgbClr val="182075"/>
                </a:solidFill>
                <a:cs typeface="Arial" panose="020B0604020202020204"/>
              </a:rPr>
              <a:t>evaluated</a:t>
            </a:r>
            <a:r>
              <a:rPr lang="nl-NL" sz="1000" b="1" dirty="0">
                <a:solidFill>
                  <a:srgbClr val="182075"/>
                </a:solidFill>
                <a:cs typeface="Arial" panose="020B0604020202020204"/>
              </a:rPr>
              <a:t> in a RCT, RR/OR/HR. </a:t>
            </a:r>
            <a:r>
              <a:rPr lang="nl-NL" sz="1000" b="1" dirty="0" err="1">
                <a:solidFill>
                  <a:srgbClr val="182075"/>
                </a:solidFill>
                <a:cs typeface="Arial" panose="020B0604020202020204"/>
              </a:rPr>
              <a:t>Operation</a:t>
            </a:r>
            <a:r>
              <a:rPr lang="nl-NL" sz="1000" b="1" dirty="0">
                <a:solidFill>
                  <a:srgbClr val="182075"/>
                </a:solidFill>
                <a:cs typeface="Arial" panose="020B0604020202020204"/>
              </a:rPr>
              <a:t> </a:t>
            </a:r>
            <a:r>
              <a:rPr lang="nl-NL" sz="1000" b="1" dirty="0" err="1">
                <a:solidFill>
                  <a:srgbClr val="182075"/>
                </a:solidFill>
                <a:cs typeface="Arial" panose="020B0604020202020204"/>
              </a:rPr>
              <a:t>vs</a:t>
            </a:r>
            <a:r>
              <a:rPr lang="nl-NL" sz="1000" b="1" dirty="0">
                <a:solidFill>
                  <a:srgbClr val="182075"/>
                </a:solidFill>
                <a:cs typeface="Arial" panose="020B0604020202020204"/>
              </a:rPr>
              <a:t> do </a:t>
            </a:r>
            <a:r>
              <a:rPr lang="nl-NL" sz="1000" b="1" dirty="0" err="1">
                <a:solidFill>
                  <a:srgbClr val="182075"/>
                </a:solidFill>
                <a:cs typeface="Arial" panose="020B0604020202020204"/>
              </a:rPr>
              <a:t>nothing</a:t>
            </a:r>
            <a:r>
              <a:rPr lang="nl-NL" sz="1000" b="1" dirty="0">
                <a:solidFill>
                  <a:srgbClr val="182075"/>
                </a:solidFill>
                <a:cs typeface="Arial" panose="020B0604020202020204"/>
              </a:rPr>
              <a:t>/do </a:t>
            </a:r>
            <a:r>
              <a:rPr lang="nl-NL" sz="1000" b="1" dirty="0" err="1">
                <a:solidFill>
                  <a:srgbClr val="182075"/>
                </a:solidFill>
                <a:cs typeface="Arial" panose="020B0604020202020204"/>
              </a:rPr>
              <a:t>something</a:t>
            </a:r>
            <a:r>
              <a:rPr lang="nl-NL" sz="1000" b="1" dirty="0">
                <a:solidFill>
                  <a:srgbClr val="182075"/>
                </a:solidFill>
                <a:cs typeface="Arial" panose="020B0604020202020204"/>
              </a:rPr>
              <a:t> </a:t>
            </a:r>
            <a:r>
              <a:rPr lang="nl-NL" sz="1000" b="1" dirty="0" err="1">
                <a:solidFill>
                  <a:srgbClr val="182075"/>
                </a:solidFill>
                <a:cs typeface="Arial" panose="020B0604020202020204"/>
              </a:rPr>
              <a:t>else</a:t>
            </a:r>
            <a:r>
              <a:rPr lang="nl-NL" sz="1000" b="1" dirty="0">
                <a:solidFill>
                  <a:srgbClr val="182075"/>
                </a:solidFill>
                <a:cs typeface="Arial" panose="020B0604020202020204"/>
              </a:rPr>
              <a:t>.</a:t>
            </a:r>
          </a:p>
          <a:p>
            <a:pPr marL="285750" indent="-285750">
              <a:buFont typeface="Arial" charset="0"/>
              <a:buChar char="•"/>
            </a:pPr>
            <a:endParaRPr lang="nl-NL" sz="1000" b="1" i="1" dirty="0">
              <a:solidFill>
                <a:schemeClr val="accent6"/>
              </a:solidFill>
              <a:cs typeface="Arial" panose="020B0604020202020204"/>
            </a:endParaRPr>
          </a:p>
          <a:p>
            <a:pPr marL="285750" indent="-285750">
              <a:buFont typeface="Arial" charset="0"/>
              <a:buChar char="•"/>
            </a:pPr>
            <a:r>
              <a:rPr lang="nl-NL" sz="1000" b="1" i="1" u="sng" dirty="0" err="1">
                <a:solidFill>
                  <a:srgbClr val="86D2EE"/>
                </a:solidFill>
                <a:cs typeface="Arial" panose="020B0604020202020204"/>
              </a:rPr>
              <a:t>QoL</a:t>
            </a:r>
            <a:r>
              <a:rPr lang="nl-NL" sz="1000" b="1" i="1" u="sng" dirty="0">
                <a:solidFill>
                  <a:srgbClr val="86D2EE"/>
                </a:solidFill>
                <a:cs typeface="Arial" panose="020B0604020202020204"/>
              </a:rPr>
              <a:t> without treatment</a:t>
            </a:r>
            <a:r>
              <a:rPr lang="nl-NL" sz="1000" b="1" i="1" dirty="0">
                <a:solidFill>
                  <a:srgbClr val="86D2EE"/>
                </a:solidFill>
                <a:cs typeface="Arial" panose="020B0604020202020204"/>
              </a:rPr>
              <a:t>: </a:t>
            </a:r>
            <a:r>
              <a:rPr lang="nl-NL" sz="1000" b="1" i="1" dirty="0" err="1">
                <a:solidFill>
                  <a:srgbClr val="86D2EE"/>
                </a:solidFill>
                <a:cs typeface="Arial" panose="020B0604020202020204"/>
              </a:rPr>
              <a:t>utility</a:t>
            </a:r>
            <a:r>
              <a:rPr lang="nl-NL" sz="1000" b="1" i="1" dirty="0">
                <a:solidFill>
                  <a:srgbClr val="86D2EE"/>
                </a:solidFill>
                <a:cs typeface="Arial" panose="020B0604020202020204"/>
              </a:rPr>
              <a:t> of </a:t>
            </a:r>
            <a:r>
              <a:rPr lang="nl-NL" sz="1000" b="1" i="1" dirty="0" err="1">
                <a:solidFill>
                  <a:srgbClr val="86D2EE"/>
                </a:solidFill>
                <a:cs typeface="Arial" panose="020B0604020202020204"/>
              </a:rPr>
              <a:t>patients</a:t>
            </a:r>
            <a:r>
              <a:rPr lang="nl-NL" sz="1000" b="1" i="1" dirty="0">
                <a:solidFill>
                  <a:srgbClr val="86D2EE"/>
                </a:solidFill>
                <a:cs typeface="Arial" panose="020B0604020202020204"/>
              </a:rPr>
              <a:t> </a:t>
            </a:r>
            <a:r>
              <a:rPr lang="nl-NL" sz="1000" b="1" i="1" dirty="0" err="1">
                <a:solidFill>
                  <a:srgbClr val="86D2EE"/>
                </a:solidFill>
                <a:cs typeface="Arial" panose="020B0604020202020204"/>
              </a:rPr>
              <a:t>who</a:t>
            </a:r>
            <a:r>
              <a:rPr lang="nl-NL" sz="1000" b="1" i="1" dirty="0">
                <a:solidFill>
                  <a:srgbClr val="86D2EE"/>
                </a:solidFill>
                <a:cs typeface="Arial" panose="020B0604020202020204"/>
              </a:rPr>
              <a:t> </a:t>
            </a:r>
            <a:r>
              <a:rPr lang="nl-NL" sz="1000" b="1" i="1" dirty="0" err="1">
                <a:solidFill>
                  <a:srgbClr val="86D2EE"/>
                </a:solidFill>
                <a:cs typeface="Arial" panose="020B0604020202020204"/>
              </a:rPr>
              <a:t>did</a:t>
            </a:r>
            <a:r>
              <a:rPr lang="nl-NL" sz="1000" b="1" i="1" dirty="0">
                <a:solidFill>
                  <a:srgbClr val="86D2EE"/>
                </a:solidFill>
                <a:cs typeface="Arial" panose="020B0604020202020204"/>
              </a:rPr>
              <a:t> </a:t>
            </a:r>
            <a:r>
              <a:rPr lang="nl-NL" sz="1000" b="1" i="1" dirty="0" err="1">
                <a:solidFill>
                  <a:srgbClr val="86D2EE"/>
                </a:solidFill>
                <a:cs typeface="Arial" panose="020B0604020202020204"/>
              </a:rPr>
              <a:t>not</a:t>
            </a:r>
            <a:r>
              <a:rPr lang="nl-NL" sz="1000" b="1" i="1" dirty="0">
                <a:solidFill>
                  <a:srgbClr val="86D2EE"/>
                </a:solidFill>
                <a:cs typeface="Arial" panose="020B0604020202020204"/>
              </a:rPr>
              <a:t> </a:t>
            </a:r>
            <a:r>
              <a:rPr lang="nl-NL" sz="1000" b="1" i="1" dirty="0" err="1">
                <a:solidFill>
                  <a:srgbClr val="86D2EE"/>
                </a:solidFill>
                <a:cs typeface="Arial" panose="020B0604020202020204"/>
              </a:rPr>
              <a:t>yet</a:t>
            </a:r>
            <a:r>
              <a:rPr lang="nl-NL" sz="1000" b="1" i="1" dirty="0">
                <a:solidFill>
                  <a:srgbClr val="86D2EE"/>
                </a:solidFill>
                <a:cs typeface="Arial" panose="020B0604020202020204"/>
              </a:rPr>
              <a:t> have </a:t>
            </a:r>
            <a:r>
              <a:rPr lang="nl-NL" sz="1000" b="1" i="1" dirty="0" err="1">
                <a:solidFill>
                  <a:srgbClr val="86D2EE"/>
                </a:solidFill>
                <a:cs typeface="Arial" panose="020B0604020202020204"/>
              </a:rPr>
              <a:t>surgery</a:t>
            </a:r>
            <a:endParaRPr lang="nl-NL" sz="1000" b="1" i="1" dirty="0">
              <a:solidFill>
                <a:srgbClr val="86D2EE"/>
              </a:solidFill>
              <a:cs typeface="Arial" panose="020B0604020202020204"/>
            </a:endParaRPr>
          </a:p>
          <a:p>
            <a:pPr marL="285750" indent="-285750">
              <a:buFont typeface="Arial" charset="0"/>
              <a:buChar char="•"/>
            </a:pPr>
            <a:r>
              <a:rPr lang="nl-NL" sz="1000" b="1" i="1" u="sng" dirty="0" err="1">
                <a:solidFill>
                  <a:srgbClr val="86D2EE"/>
                </a:solidFill>
                <a:cs typeface="Arial" panose="020B0604020202020204"/>
              </a:rPr>
              <a:t>QoL</a:t>
            </a:r>
            <a:r>
              <a:rPr lang="nl-NL" sz="1000" b="1" i="1" u="sng" dirty="0">
                <a:solidFill>
                  <a:srgbClr val="86D2EE"/>
                </a:solidFill>
                <a:cs typeface="Arial" panose="020B0604020202020204"/>
              </a:rPr>
              <a:t> </a:t>
            </a:r>
            <a:r>
              <a:rPr lang="nl-NL" sz="1000" b="1" i="1" u="sng" dirty="0" err="1">
                <a:solidFill>
                  <a:srgbClr val="86D2EE"/>
                </a:solidFill>
                <a:cs typeface="Arial" panose="020B0604020202020204"/>
              </a:rPr>
              <a:t>with</a:t>
            </a:r>
            <a:r>
              <a:rPr lang="nl-NL" sz="1000" b="1" i="1" u="sng" dirty="0">
                <a:solidFill>
                  <a:srgbClr val="86D2EE"/>
                </a:solidFill>
                <a:cs typeface="Arial" panose="020B0604020202020204"/>
              </a:rPr>
              <a:t> treatment</a:t>
            </a:r>
            <a:r>
              <a:rPr lang="nl-NL" sz="1000" b="1" i="1" dirty="0">
                <a:solidFill>
                  <a:srgbClr val="86D2EE"/>
                </a:solidFill>
                <a:cs typeface="Arial" panose="020B0604020202020204"/>
              </a:rPr>
              <a:t>: </a:t>
            </a:r>
            <a:r>
              <a:rPr lang="nl-NL" sz="1000" b="1" i="1" dirty="0" err="1">
                <a:solidFill>
                  <a:srgbClr val="86D2EE"/>
                </a:solidFill>
                <a:cs typeface="Arial" panose="020B0604020202020204"/>
              </a:rPr>
              <a:t>utility</a:t>
            </a:r>
            <a:r>
              <a:rPr lang="nl-NL" sz="1000" b="1" i="1" dirty="0">
                <a:solidFill>
                  <a:srgbClr val="86D2EE"/>
                </a:solidFill>
                <a:cs typeface="Arial" panose="020B0604020202020204"/>
              </a:rPr>
              <a:t> of </a:t>
            </a:r>
            <a:r>
              <a:rPr lang="nl-NL" sz="1000" b="1" i="1" dirty="0" err="1">
                <a:solidFill>
                  <a:srgbClr val="86D2EE"/>
                </a:solidFill>
                <a:cs typeface="Arial" panose="020B0604020202020204"/>
              </a:rPr>
              <a:t>patients</a:t>
            </a:r>
            <a:r>
              <a:rPr lang="nl-NL" sz="1000" b="1" i="1" dirty="0">
                <a:solidFill>
                  <a:srgbClr val="86D2EE"/>
                </a:solidFill>
                <a:cs typeface="Arial" panose="020B0604020202020204"/>
              </a:rPr>
              <a:t> </a:t>
            </a:r>
            <a:r>
              <a:rPr lang="nl-NL" sz="1000" b="1" i="1" dirty="0" err="1">
                <a:solidFill>
                  <a:srgbClr val="86D2EE"/>
                </a:solidFill>
                <a:cs typeface="Arial" panose="020B0604020202020204"/>
              </a:rPr>
              <a:t>who</a:t>
            </a:r>
            <a:r>
              <a:rPr lang="nl-NL" sz="1000" b="1" i="1" dirty="0">
                <a:solidFill>
                  <a:srgbClr val="86D2EE"/>
                </a:solidFill>
                <a:cs typeface="Arial" panose="020B0604020202020204"/>
              </a:rPr>
              <a:t> have had </a:t>
            </a:r>
            <a:r>
              <a:rPr lang="nl-NL" sz="1000" b="1" i="1" dirty="0" err="1">
                <a:solidFill>
                  <a:srgbClr val="86D2EE"/>
                </a:solidFill>
                <a:cs typeface="Arial" panose="020B0604020202020204"/>
              </a:rPr>
              <a:t>surgery</a:t>
            </a:r>
            <a:endParaRPr lang="nl-NL" sz="1000" b="1" i="1" dirty="0">
              <a:solidFill>
                <a:srgbClr val="86D2EE"/>
              </a:solidFill>
              <a:cs typeface="Arial" panose="020B0604020202020204"/>
            </a:endParaRPr>
          </a:p>
          <a:p>
            <a:pPr marL="285750" indent="-285750">
              <a:buFont typeface="Arial" charset="0"/>
              <a:buChar char="•"/>
            </a:pPr>
            <a:endParaRPr lang="nl-NL" sz="1000" b="1" i="1" dirty="0">
              <a:solidFill>
                <a:srgbClr val="7030A0"/>
              </a:solidFill>
              <a:cs typeface="Arial" panose="020B0604020202020204"/>
            </a:endParaRPr>
          </a:p>
          <a:p>
            <a:pPr marL="285750" indent="-285750">
              <a:buChar char="•"/>
            </a:pPr>
            <a:r>
              <a:rPr lang="nl-NL" sz="1000" b="1" u="sng" dirty="0" err="1">
                <a:solidFill>
                  <a:srgbClr val="182075"/>
                </a:solidFill>
                <a:cs typeface="Arial" panose="020B0604020202020204"/>
              </a:rPr>
              <a:t>Average</a:t>
            </a:r>
            <a:r>
              <a:rPr lang="nl-NL" sz="1000" b="1" u="sng" dirty="0">
                <a:solidFill>
                  <a:srgbClr val="182075"/>
                </a:solidFill>
                <a:cs typeface="Arial" panose="020B0604020202020204"/>
              </a:rPr>
              <a:t> </a:t>
            </a:r>
            <a:r>
              <a:rPr lang="nl-NL" sz="1000" b="1" u="sng" dirty="0" err="1">
                <a:solidFill>
                  <a:srgbClr val="182075"/>
                </a:solidFill>
                <a:cs typeface="Arial" panose="020B0604020202020204"/>
              </a:rPr>
              <a:t>age</a:t>
            </a:r>
            <a:r>
              <a:rPr lang="nl-NL" sz="1000" b="1" u="sng" dirty="0">
                <a:solidFill>
                  <a:srgbClr val="182075"/>
                </a:solidFill>
                <a:cs typeface="Arial" panose="020B0604020202020204"/>
              </a:rPr>
              <a:t> of </a:t>
            </a:r>
            <a:r>
              <a:rPr lang="nl-NL" sz="1000" b="1" u="sng" dirty="0" err="1">
                <a:solidFill>
                  <a:srgbClr val="182075"/>
                </a:solidFill>
                <a:cs typeface="Arial" panose="020B0604020202020204"/>
              </a:rPr>
              <a:t>patient</a:t>
            </a:r>
            <a:endParaRPr lang="nl-NL" sz="1000" b="1" u="sng" dirty="0">
              <a:solidFill>
                <a:srgbClr val="182075"/>
              </a:solidFill>
              <a:cs typeface="Arial" panose="020B0604020202020204"/>
            </a:endParaRPr>
          </a:p>
          <a:p>
            <a:pPr marL="285750" indent="-285750">
              <a:buChar char="•"/>
            </a:pPr>
            <a:r>
              <a:rPr lang="nl-NL" sz="1000" b="1" u="sng" dirty="0">
                <a:solidFill>
                  <a:srgbClr val="182075"/>
                </a:solidFill>
                <a:cs typeface="Arial" panose="020B0604020202020204"/>
              </a:rPr>
              <a:t>Time </a:t>
            </a:r>
            <a:r>
              <a:rPr lang="nl-NL" sz="1000" b="1" u="sng" dirty="0" err="1">
                <a:solidFill>
                  <a:srgbClr val="182075"/>
                </a:solidFill>
                <a:cs typeface="Arial" panose="020B0604020202020204"/>
              </a:rPr>
              <a:t>to</a:t>
            </a:r>
            <a:r>
              <a:rPr lang="nl-NL" sz="1000" b="1" u="sng" dirty="0">
                <a:solidFill>
                  <a:srgbClr val="182075"/>
                </a:solidFill>
                <a:cs typeface="Arial" panose="020B0604020202020204"/>
              </a:rPr>
              <a:t> no effect of treatment on survival</a:t>
            </a:r>
            <a:r>
              <a:rPr lang="nl-NL" sz="1000" b="1" dirty="0">
                <a:solidFill>
                  <a:srgbClr val="182075"/>
                </a:solidFill>
                <a:cs typeface="Arial" panose="020B0604020202020204"/>
              </a:rPr>
              <a:t>: e.g. in </a:t>
            </a:r>
            <a:r>
              <a:rPr lang="nl-NL" sz="1000" b="1" dirty="0" err="1">
                <a:solidFill>
                  <a:srgbClr val="182075"/>
                </a:solidFill>
                <a:cs typeface="Arial" panose="020B0604020202020204"/>
              </a:rPr>
              <a:t>oncological</a:t>
            </a:r>
            <a:r>
              <a:rPr lang="nl-NL" sz="1000" b="1" dirty="0">
                <a:solidFill>
                  <a:srgbClr val="182075"/>
                </a:solidFill>
                <a:cs typeface="Arial" panose="020B0604020202020204"/>
              </a:rPr>
              <a:t> </a:t>
            </a:r>
            <a:r>
              <a:rPr lang="nl-NL" sz="1000" b="1" dirty="0" err="1">
                <a:solidFill>
                  <a:srgbClr val="182075"/>
                </a:solidFill>
                <a:cs typeface="Arial" panose="020B0604020202020204"/>
              </a:rPr>
              <a:t>surgery</a:t>
            </a:r>
            <a:r>
              <a:rPr lang="nl-NL" sz="1000" b="1" dirty="0">
                <a:solidFill>
                  <a:srgbClr val="182075"/>
                </a:solidFill>
                <a:cs typeface="Arial" panose="020B0604020202020204"/>
              </a:rPr>
              <a:t> </a:t>
            </a:r>
            <a:r>
              <a:rPr lang="nl-NL" sz="1000" b="1" dirty="0" err="1">
                <a:solidFill>
                  <a:srgbClr val="182075"/>
                </a:solidFill>
                <a:cs typeface="Arial" panose="020B0604020202020204"/>
              </a:rPr>
              <a:t>the</a:t>
            </a:r>
            <a:r>
              <a:rPr lang="nl-NL" sz="1000" b="1" dirty="0">
                <a:solidFill>
                  <a:srgbClr val="182075"/>
                </a:solidFill>
                <a:cs typeface="Arial" panose="020B0604020202020204"/>
              </a:rPr>
              <a:t> time </a:t>
            </a:r>
            <a:r>
              <a:rPr lang="nl-NL" sz="1000" b="1" dirty="0" err="1">
                <a:solidFill>
                  <a:srgbClr val="182075"/>
                </a:solidFill>
                <a:cs typeface="Arial" panose="020B0604020202020204"/>
              </a:rPr>
              <a:t>until</a:t>
            </a:r>
            <a:r>
              <a:rPr lang="nl-NL" sz="1000" b="1" dirty="0">
                <a:solidFill>
                  <a:srgbClr val="182075"/>
                </a:solidFill>
                <a:cs typeface="Arial" panose="020B0604020202020204"/>
              </a:rPr>
              <a:t> </a:t>
            </a:r>
            <a:r>
              <a:rPr lang="nl-NL" sz="1000" b="1" dirty="0" err="1">
                <a:solidFill>
                  <a:srgbClr val="182075"/>
                </a:solidFill>
                <a:cs typeface="Arial" panose="020B0604020202020204"/>
              </a:rPr>
              <a:t>the</a:t>
            </a:r>
            <a:r>
              <a:rPr lang="nl-NL" sz="1000" b="1" dirty="0">
                <a:solidFill>
                  <a:srgbClr val="182075"/>
                </a:solidFill>
                <a:cs typeface="Arial" panose="020B0604020202020204"/>
              </a:rPr>
              <a:t> tumor </a:t>
            </a:r>
            <a:r>
              <a:rPr lang="nl-NL" sz="1000" b="1" dirty="0" err="1">
                <a:solidFill>
                  <a:srgbClr val="182075"/>
                </a:solidFill>
                <a:cs typeface="Arial" panose="020B0604020202020204"/>
              </a:rPr>
              <a:t>becomes</a:t>
            </a:r>
            <a:r>
              <a:rPr lang="nl-NL" sz="1000" b="1" dirty="0">
                <a:solidFill>
                  <a:srgbClr val="182075"/>
                </a:solidFill>
                <a:cs typeface="Arial" panose="020B0604020202020204"/>
              </a:rPr>
              <a:t> </a:t>
            </a:r>
            <a:r>
              <a:rPr lang="nl-NL" sz="1000" b="1" dirty="0" err="1">
                <a:solidFill>
                  <a:srgbClr val="182075"/>
                </a:solidFill>
                <a:cs typeface="Arial" panose="020B0604020202020204"/>
              </a:rPr>
              <a:t>inoperable</a:t>
            </a:r>
            <a:r>
              <a:rPr lang="nl-NL" sz="1000" b="1" dirty="0">
                <a:solidFill>
                  <a:srgbClr val="182075"/>
                </a:solidFill>
                <a:cs typeface="Arial" panose="020B0604020202020204"/>
              </a:rPr>
              <a:t>.</a:t>
            </a:r>
          </a:p>
          <a:p>
            <a:pPr marL="285750" indent="-285750">
              <a:buChar char="•"/>
            </a:pPr>
            <a:r>
              <a:rPr lang="nl-NL" sz="1000" b="1" u="sng" dirty="0">
                <a:solidFill>
                  <a:srgbClr val="182075"/>
                </a:solidFill>
                <a:cs typeface="Arial" panose="020B0604020202020204"/>
              </a:rPr>
              <a:t>Time </a:t>
            </a:r>
            <a:r>
              <a:rPr lang="nl-NL" sz="1000" b="1" u="sng" dirty="0" err="1">
                <a:solidFill>
                  <a:srgbClr val="182075"/>
                </a:solidFill>
                <a:cs typeface="Arial" panose="020B0604020202020204"/>
              </a:rPr>
              <a:t>to</a:t>
            </a:r>
            <a:r>
              <a:rPr lang="nl-NL" sz="1000" b="1" u="sng" dirty="0">
                <a:solidFill>
                  <a:srgbClr val="182075"/>
                </a:solidFill>
                <a:cs typeface="Arial" panose="020B0604020202020204"/>
              </a:rPr>
              <a:t> no effect of treatment on </a:t>
            </a:r>
            <a:r>
              <a:rPr lang="nl-NL" sz="1000" b="1" u="sng" dirty="0" err="1">
                <a:solidFill>
                  <a:srgbClr val="182075"/>
                </a:solidFill>
                <a:cs typeface="Arial" panose="020B0604020202020204"/>
              </a:rPr>
              <a:t>QoL</a:t>
            </a:r>
            <a:r>
              <a:rPr lang="nl-NL" sz="1000" b="1" dirty="0">
                <a:solidFill>
                  <a:srgbClr val="182075"/>
                </a:solidFill>
                <a:cs typeface="Arial" panose="020B0604020202020204"/>
              </a:rPr>
              <a:t>: e.g. in </a:t>
            </a:r>
            <a:r>
              <a:rPr lang="nl-NL" sz="1000" b="1" dirty="0" err="1">
                <a:solidFill>
                  <a:srgbClr val="182075"/>
                </a:solidFill>
                <a:cs typeface="Arial" panose="020B0604020202020204"/>
              </a:rPr>
              <a:t>threatening</a:t>
            </a:r>
            <a:r>
              <a:rPr lang="nl-NL" sz="1000" b="1" dirty="0">
                <a:solidFill>
                  <a:srgbClr val="182075"/>
                </a:solidFill>
                <a:cs typeface="Arial" panose="020B0604020202020204"/>
              </a:rPr>
              <a:t> </a:t>
            </a:r>
            <a:r>
              <a:rPr lang="nl-NL" sz="1000" b="1" dirty="0" err="1">
                <a:solidFill>
                  <a:srgbClr val="182075"/>
                </a:solidFill>
                <a:cs typeface="Arial" panose="020B0604020202020204"/>
              </a:rPr>
              <a:t>retinal</a:t>
            </a:r>
            <a:r>
              <a:rPr lang="nl-NL" sz="1000" b="1" dirty="0">
                <a:solidFill>
                  <a:srgbClr val="182075"/>
                </a:solidFill>
                <a:cs typeface="Arial" panose="020B0604020202020204"/>
              </a:rPr>
              <a:t> </a:t>
            </a:r>
            <a:r>
              <a:rPr lang="nl-NL" sz="1000" b="1" dirty="0" err="1">
                <a:solidFill>
                  <a:srgbClr val="182075"/>
                </a:solidFill>
                <a:cs typeface="Arial" panose="020B0604020202020204"/>
              </a:rPr>
              <a:t>detachment</a:t>
            </a:r>
            <a:r>
              <a:rPr lang="nl-NL" sz="1000" b="1" dirty="0">
                <a:solidFill>
                  <a:srgbClr val="182075"/>
                </a:solidFill>
                <a:cs typeface="Arial" panose="020B0604020202020204"/>
              </a:rPr>
              <a:t> </a:t>
            </a:r>
            <a:r>
              <a:rPr lang="nl-NL" sz="1000" b="1" dirty="0" err="1">
                <a:solidFill>
                  <a:srgbClr val="182075"/>
                </a:solidFill>
                <a:cs typeface="Arial" panose="020B0604020202020204"/>
              </a:rPr>
              <a:t>the</a:t>
            </a:r>
            <a:r>
              <a:rPr lang="nl-NL" sz="1000" b="1" dirty="0">
                <a:solidFill>
                  <a:srgbClr val="182075"/>
                </a:solidFill>
                <a:cs typeface="Arial" panose="020B0604020202020204"/>
              </a:rPr>
              <a:t> time </a:t>
            </a:r>
            <a:r>
              <a:rPr lang="nl-NL" sz="1000" b="1" dirty="0" err="1">
                <a:solidFill>
                  <a:srgbClr val="182075"/>
                </a:solidFill>
                <a:cs typeface="Arial" panose="020B0604020202020204"/>
              </a:rPr>
              <a:t>until</a:t>
            </a:r>
            <a:r>
              <a:rPr lang="nl-NL" sz="1000" b="1" dirty="0">
                <a:solidFill>
                  <a:srgbClr val="182075"/>
                </a:solidFill>
                <a:cs typeface="Arial" panose="020B0604020202020204"/>
              </a:rPr>
              <a:t> </a:t>
            </a:r>
            <a:r>
              <a:rPr lang="nl-NL" sz="1000" b="1" dirty="0" err="1">
                <a:solidFill>
                  <a:srgbClr val="182075"/>
                </a:solidFill>
                <a:cs typeface="Arial" panose="020B0604020202020204"/>
              </a:rPr>
              <a:t>someone</a:t>
            </a:r>
            <a:r>
              <a:rPr lang="nl-NL" sz="1000" b="1" dirty="0">
                <a:solidFill>
                  <a:srgbClr val="182075"/>
                </a:solidFill>
                <a:cs typeface="Arial" panose="020B0604020202020204"/>
              </a:rPr>
              <a:t> </a:t>
            </a:r>
            <a:r>
              <a:rPr lang="nl-NL" sz="1000" b="1" dirty="0" err="1">
                <a:solidFill>
                  <a:srgbClr val="182075"/>
                </a:solidFill>
                <a:cs typeface="Arial" panose="020B0604020202020204"/>
              </a:rPr>
              <a:t>becomes</a:t>
            </a:r>
            <a:r>
              <a:rPr lang="nl-NL" sz="1000" b="1" dirty="0">
                <a:solidFill>
                  <a:srgbClr val="182075"/>
                </a:solidFill>
                <a:cs typeface="Arial" panose="020B0604020202020204"/>
              </a:rPr>
              <a:t> </a:t>
            </a:r>
            <a:r>
              <a:rPr lang="nl-NL" sz="1000" b="1" dirty="0" err="1">
                <a:solidFill>
                  <a:srgbClr val="182075"/>
                </a:solidFill>
                <a:cs typeface="Arial" panose="020B0604020202020204"/>
              </a:rPr>
              <a:t>irreversibly</a:t>
            </a:r>
            <a:r>
              <a:rPr lang="nl-NL" sz="1000" b="1" dirty="0">
                <a:solidFill>
                  <a:srgbClr val="182075"/>
                </a:solidFill>
                <a:cs typeface="Arial" panose="020B0604020202020204"/>
              </a:rPr>
              <a:t> blind. </a:t>
            </a:r>
            <a:r>
              <a:rPr lang="nl-NL" sz="1000" b="1" dirty="0" err="1">
                <a:solidFill>
                  <a:srgbClr val="182075"/>
                </a:solidFill>
                <a:cs typeface="Arial" panose="020B0604020202020204"/>
              </a:rPr>
              <a:t>Not</a:t>
            </a:r>
            <a:r>
              <a:rPr lang="nl-NL" sz="1000" b="1" dirty="0">
                <a:solidFill>
                  <a:srgbClr val="182075"/>
                </a:solidFill>
                <a:cs typeface="Arial" panose="020B0604020202020204"/>
              </a:rPr>
              <a:t> </a:t>
            </a:r>
            <a:r>
              <a:rPr lang="nl-NL" sz="1000" b="1" dirty="0" err="1">
                <a:solidFill>
                  <a:srgbClr val="182075"/>
                </a:solidFill>
                <a:cs typeface="Arial" panose="020B0604020202020204"/>
              </a:rPr>
              <a:t>applicable</a:t>
            </a:r>
            <a:r>
              <a:rPr lang="nl-NL" sz="1000" b="1" dirty="0">
                <a:solidFill>
                  <a:srgbClr val="182075"/>
                </a:solidFill>
                <a:cs typeface="Arial" panose="020B0604020202020204"/>
              </a:rPr>
              <a:t> in </a:t>
            </a:r>
            <a:r>
              <a:rPr lang="nl-NL" sz="1000" b="1" dirty="0" err="1">
                <a:solidFill>
                  <a:srgbClr val="182075"/>
                </a:solidFill>
                <a:cs typeface="Arial" panose="020B0604020202020204"/>
              </a:rPr>
              <a:t>interventions</a:t>
            </a:r>
            <a:r>
              <a:rPr lang="nl-NL" sz="1000" b="1" dirty="0">
                <a:solidFill>
                  <a:srgbClr val="182075"/>
                </a:solidFill>
                <a:cs typeface="Arial" panose="020B0604020202020204"/>
              </a:rPr>
              <a:t> </a:t>
            </a:r>
            <a:r>
              <a:rPr lang="nl-NL" sz="1000" b="1" dirty="0" err="1">
                <a:solidFill>
                  <a:srgbClr val="182075"/>
                </a:solidFill>
                <a:cs typeface="Arial" panose="020B0604020202020204"/>
              </a:rPr>
              <a:t>with</a:t>
            </a:r>
            <a:r>
              <a:rPr lang="nl-NL" sz="1000" b="1" dirty="0">
                <a:solidFill>
                  <a:srgbClr val="182075"/>
                </a:solidFill>
                <a:cs typeface="Arial" panose="020B0604020202020204"/>
              </a:rPr>
              <a:t> a </a:t>
            </a:r>
            <a:r>
              <a:rPr lang="nl-NL" sz="1000" b="1" dirty="0" err="1">
                <a:solidFill>
                  <a:srgbClr val="182075"/>
                </a:solidFill>
                <a:cs typeface="Arial" panose="020B0604020202020204"/>
              </a:rPr>
              <a:t>curative</a:t>
            </a:r>
            <a:r>
              <a:rPr lang="nl-NL" sz="1000" b="1" dirty="0">
                <a:solidFill>
                  <a:srgbClr val="182075"/>
                </a:solidFill>
                <a:cs typeface="Arial" panose="020B0604020202020204"/>
              </a:rPr>
              <a:t> </a:t>
            </a:r>
            <a:r>
              <a:rPr lang="nl-NL" sz="1000" b="1" dirty="0" err="1">
                <a:solidFill>
                  <a:srgbClr val="182075"/>
                </a:solidFill>
                <a:cs typeface="Arial" panose="020B0604020202020204"/>
              </a:rPr>
              <a:t>aim</a:t>
            </a:r>
            <a:r>
              <a:rPr lang="nl-NL" sz="1000" b="1" dirty="0">
                <a:solidFill>
                  <a:srgbClr val="182075"/>
                </a:solidFill>
                <a:cs typeface="Arial" panose="020B0604020202020204"/>
              </a:rPr>
              <a:t>.</a:t>
            </a:r>
          </a:p>
          <a:p>
            <a:endParaRPr lang="nl-NL" sz="1000" b="1" dirty="0">
              <a:solidFill>
                <a:schemeClr val="accent6"/>
              </a:solidFill>
              <a:cs typeface="Arial" panose="020B0604020202020204"/>
            </a:endParaRPr>
          </a:p>
          <a:p>
            <a:r>
              <a:rPr lang="nl-NL" sz="1000" b="1" dirty="0">
                <a:solidFill>
                  <a:srgbClr val="182075"/>
                </a:solidFill>
                <a:cs typeface="Arial" panose="020B0604020202020204"/>
              </a:rPr>
              <a:t>Found in </a:t>
            </a:r>
            <a:r>
              <a:rPr lang="nl-NL" sz="1000" b="1" dirty="0" err="1">
                <a:solidFill>
                  <a:srgbClr val="182075"/>
                </a:solidFill>
                <a:cs typeface="Arial" panose="020B0604020202020204"/>
              </a:rPr>
              <a:t>the</a:t>
            </a:r>
            <a:r>
              <a:rPr lang="nl-NL" sz="1000" b="1" dirty="0">
                <a:solidFill>
                  <a:srgbClr val="182075"/>
                </a:solidFill>
                <a:cs typeface="Arial" panose="020B0604020202020204"/>
              </a:rPr>
              <a:t> </a:t>
            </a:r>
            <a:r>
              <a:rPr lang="nl-NL" sz="1000" b="1" dirty="0" err="1">
                <a:solidFill>
                  <a:srgbClr val="182075"/>
                </a:solidFill>
                <a:cs typeface="Arial" panose="020B0604020202020204"/>
              </a:rPr>
              <a:t>literature</a:t>
            </a:r>
            <a:endParaRPr lang="nl-NL" sz="1000" b="1" dirty="0">
              <a:solidFill>
                <a:srgbClr val="182075"/>
              </a:solidFill>
              <a:cs typeface="Arial" panose="020B0604020202020204"/>
            </a:endParaRPr>
          </a:p>
          <a:p>
            <a:r>
              <a:rPr lang="nl-NL" sz="1000" b="1" dirty="0" err="1">
                <a:solidFill>
                  <a:srgbClr val="515151"/>
                </a:solidFill>
                <a:cs typeface="Arial" panose="020B0604020202020204"/>
              </a:rPr>
              <a:t>Calculated</a:t>
            </a:r>
            <a:r>
              <a:rPr lang="nl-NL" sz="1000" b="1" dirty="0">
                <a:solidFill>
                  <a:srgbClr val="515151"/>
                </a:solidFill>
                <a:cs typeface="Arial" panose="020B0604020202020204"/>
              </a:rPr>
              <a:t>, or found in </a:t>
            </a:r>
            <a:r>
              <a:rPr lang="nl-NL" sz="1000" b="1" dirty="0" err="1">
                <a:solidFill>
                  <a:srgbClr val="515151"/>
                </a:solidFill>
                <a:cs typeface="Arial" panose="020B0604020202020204"/>
              </a:rPr>
              <a:t>the</a:t>
            </a:r>
            <a:r>
              <a:rPr lang="nl-NL" sz="1000" b="1" dirty="0">
                <a:solidFill>
                  <a:srgbClr val="515151"/>
                </a:solidFill>
                <a:cs typeface="Arial" panose="020B0604020202020204"/>
              </a:rPr>
              <a:t> </a:t>
            </a:r>
            <a:r>
              <a:rPr lang="nl-NL" sz="1000" b="1" dirty="0" err="1">
                <a:solidFill>
                  <a:srgbClr val="515151"/>
                </a:solidFill>
                <a:cs typeface="Arial" panose="020B0604020202020204"/>
              </a:rPr>
              <a:t>literature</a:t>
            </a:r>
            <a:r>
              <a:rPr lang="nl-NL" sz="1000" b="1" dirty="0">
                <a:solidFill>
                  <a:srgbClr val="515151"/>
                </a:solidFill>
                <a:cs typeface="Arial" panose="020B0604020202020204"/>
              </a:rPr>
              <a:t> </a:t>
            </a:r>
            <a:r>
              <a:rPr lang="nl-NL" sz="1000" b="1" dirty="0" err="1">
                <a:solidFill>
                  <a:srgbClr val="515151"/>
                </a:solidFill>
                <a:cs typeface="Arial" panose="020B0604020202020204"/>
              </a:rPr>
              <a:t>if</a:t>
            </a:r>
            <a:r>
              <a:rPr lang="nl-NL" sz="1000" b="1" dirty="0">
                <a:solidFill>
                  <a:srgbClr val="515151"/>
                </a:solidFill>
                <a:cs typeface="Arial" panose="020B0604020202020204"/>
              </a:rPr>
              <a:t> treatment effect is </a:t>
            </a:r>
            <a:r>
              <a:rPr lang="nl-NL" sz="1000" b="1" dirty="0" err="1">
                <a:solidFill>
                  <a:srgbClr val="515151"/>
                </a:solidFill>
                <a:cs typeface="Arial" panose="020B0604020202020204"/>
              </a:rPr>
              <a:t>not</a:t>
            </a:r>
            <a:r>
              <a:rPr lang="nl-NL" sz="1000" b="1" dirty="0">
                <a:solidFill>
                  <a:srgbClr val="515151"/>
                </a:solidFill>
                <a:cs typeface="Arial" panose="020B0604020202020204"/>
              </a:rPr>
              <a:t> </a:t>
            </a:r>
            <a:r>
              <a:rPr lang="nl-NL" sz="1000" b="1" dirty="0" err="1">
                <a:solidFill>
                  <a:srgbClr val="515151"/>
                </a:solidFill>
                <a:cs typeface="Arial" panose="020B0604020202020204"/>
              </a:rPr>
              <a:t>to</a:t>
            </a:r>
            <a:r>
              <a:rPr lang="nl-NL" sz="1000" b="1" dirty="0">
                <a:solidFill>
                  <a:srgbClr val="515151"/>
                </a:solidFill>
                <a:cs typeface="Arial" panose="020B0604020202020204"/>
              </a:rPr>
              <a:t> </a:t>
            </a:r>
            <a:r>
              <a:rPr lang="nl-NL" sz="1000" b="1" dirty="0" err="1">
                <a:solidFill>
                  <a:srgbClr val="515151"/>
                </a:solidFill>
                <a:cs typeface="Arial" panose="020B0604020202020204"/>
              </a:rPr>
              <a:t>be</a:t>
            </a:r>
            <a:r>
              <a:rPr lang="nl-NL" sz="1000" b="1" dirty="0">
                <a:solidFill>
                  <a:srgbClr val="515151"/>
                </a:solidFill>
                <a:cs typeface="Arial" panose="020B0604020202020204"/>
              </a:rPr>
              <a:t> found</a:t>
            </a:r>
          </a:p>
          <a:p>
            <a:r>
              <a:rPr lang="nl-NL" sz="1000" b="1" i="1" dirty="0" err="1">
                <a:solidFill>
                  <a:srgbClr val="86D2EE"/>
                </a:solidFill>
                <a:cs typeface="Arial" panose="020B0604020202020204"/>
              </a:rPr>
              <a:t>Collected</a:t>
            </a:r>
            <a:r>
              <a:rPr lang="nl-NL" sz="1000" b="1" i="1" dirty="0">
                <a:solidFill>
                  <a:srgbClr val="86D2EE"/>
                </a:solidFill>
                <a:cs typeface="Arial" panose="020B0604020202020204"/>
              </a:rPr>
              <a:t> via </a:t>
            </a:r>
            <a:r>
              <a:rPr lang="nl-NL" sz="1000" b="1" i="1" dirty="0" err="1">
                <a:solidFill>
                  <a:srgbClr val="86D2EE"/>
                </a:solidFill>
                <a:cs typeface="Arial" panose="020B0604020202020204"/>
              </a:rPr>
              <a:t>an</a:t>
            </a:r>
            <a:r>
              <a:rPr lang="nl-NL" sz="1000" b="1" i="1" dirty="0">
                <a:solidFill>
                  <a:srgbClr val="86D2EE"/>
                </a:solidFill>
                <a:cs typeface="Arial" panose="020B0604020202020204"/>
              </a:rPr>
              <a:t> expert panel meeting</a:t>
            </a:r>
          </a:p>
        </p:txBody>
      </p:sp>
    </p:spTree>
    <p:extLst>
      <p:ext uri="{BB962C8B-B14F-4D97-AF65-F5344CB8AC3E}">
        <p14:creationId xmlns:p14="http://schemas.microsoft.com/office/powerpoint/2010/main" val="4066584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6B5E6-0F4B-5542-A5FE-0F530BE2CB98}"/>
              </a:ext>
            </a:extLst>
          </p:cNvPr>
          <p:cNvPicPr>
            <a:picLocks noChangeAspect="1"/>
          </p:cNvPicPr>
          <p:nvPr/>
        </p:nvPicPr>
        <p:blipFill rotWithShape="1">
          <a:blip r:embed="rId3">
            <a:alphaModFix amt="70000"/>
          </a:blip>
          <a:srcRect b="7961"/>
          <a:stretch/>
        </p:blipFill>
        <p:spPr>
          <a:xfrm>
            <a:off x="824938" y="569864"/>
            <a:ext cx="4210050" cy="4184897"/>
          </a:xfrm>
          <a:prstGeom prst="rect">
            <a:avLst/>
          </a:prstGeom>
        </p:spPr>
      </p:pic>
      <p:sp>
        <p:nvSpPr>
          <p:cNvPr id="2" name="Title 1">
            <a:extLst>
              <a:ext uri="{FF2B5EF4-FFF2-40B4-BE49-F238E27FC236}">
                <a16:creationId xmlns:a16="http://schemas.microsoft.com/office/drawing/2014/main" id="{9D211A9B-21A2-444F-B53B-EB3B3FCDDC70}"/>
              </a:ext>
            </a:extLst>
          </p:cNvPr>
          <p:cNvSpPr>
            <a:spLocks noGrp="1"/>
          </p:cNvSpPr>
          <p:nvPr>
            <p:ph type="title"/>
          </p:nvPr>
        </p:nvSpPr>
        <p:spPr/>
        <p:txBody>
          <a:bodyPr/>
          <a:lstStyle/>
          <a:p>
            <a:r>
              <a:rPr lang="en-US" dirty="0"/>
              <a:t>Interdisciplinary team work</a:t>
            </a:r>
          </a:p>
        </p:txBody>
      </p:sp>
      <p:sp>
        <p:nvSpPr>
          <p:cNvPr id="3" name="Content Placeholder 2">
            <a:extLst>
              <a:ext uri="{FF2B5EF4-FFF2-40B4-BE49-F238E27FC236}">
                <a16:creationId xmlns:a16="http://schemas.microsoft.com/office/drawing/2014/main" id="{BF3AD3D3-677F-1249-B420-F752A282F280}"/>
              </a:ext>
            </a:extLst>
          </p:cNvPr>
          <p:cNvSpPr>
            <a:spLocks noGrp="1"/>
          </p:cNvSpPr>
          <p:nvPr>
            <p:ph idx="1"/>
          </p:nvPr>
        </p:nvSpPr>
        <p:spPr>
          <a:xfrm>
            <a:off x="5359078" y="1369219"/>
            <a:ext cx="3530922" cy="3263504"/>
          </a:xfrm>
        </p:spPr>
        <p:txBody>
          <a:bodyPr>
            <a:normAutofit/>
          </a:bodyPr>
          <a:lstStyle/>
          <a:p>
            <a:r>
              <a:rPr lang="en-US" sz="1800" b="1" dirty="0"/>
              <a:t>Department of epidemiology</a:t>
            </a:r>
          </a:p>
          <a:p>
            <a:r>
              <a:rPr lang="en-US" sz="1800" b="1" dirty="0"/>
              <a:t>Department of public health</a:t>
            </a:r>
          </a:p>
          <a:p>
            <a:r>
              <a:rPr lang="en-US" sz="1800" b="1" dirty="0"/>
              <a:t>Team Value Based Health Care</a:t>
            </a:r>
          </a:p>
          <a:p>
            <a:r>
              <a:rPr lang="en-US" sz="1800" b="1" dirty="0"/>
              <a:t>Department of otorhinolaryngology (ENT)</a:t>
            </a:r>
          </a:p>
          <a:p>
            <a:r>
              <a:rPr lang="en-US" sz="1800" b="1" dirty="0"/>
              <a:t>Department of surgery</a:t>
            </a:r>
          </a:p>
        </p:txBody>
      </p:sp>
      <p:sp>
        <p:nvSpPr>
          <p:cNvPr id="6" name="TextBox 5">
            <a:extLst>
              <a:ext uri="{FF2B5EF4-FFF2-40B4-BE49-F238E27FC236}">
                <a16:creationId xmlns:a16="http://schemas.microsoft.com/office/drawing/2014/main" id="{CB97DD5A-A828-864C-8E19-BDB62625DC3B}"/>
              </a:ext>
            </a:extLst>
          </p:cNvPr>
          <p:cNvSpPr txBox="1"/>
          <p:nvPr/>
        </p:nvSpPr>
        <p:spPr bwMode="auto">
          <a:xfrm>
            <a:off x="0" y="4876800"/>
            <a:ext cx="1055097" cy="184666"/>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sz="600" i="0" kern="0" dirty="0">
                <a:solidFill>
                  <a:srgbClr val="515151"/>
                </a:solidFill>
                <a:latin typeface="Arial Black" charset="0"/>
                <a:ea typeface="Arial Black" charset="0"/>
                <a:cs typeface="Arial Black" charset="0"/>
              </a:rPr>
              <a:t>Source: </a:t>
            </a:r>
            <a:r>
              <a:rPr lang="en-US" sz="600" i="0" kern="0" dirty="0" err="1">
                <a:solidFill>
                  <a:srgbClr val="515151"/>
                </a:solidFill>
                <a:latin typeface="Arial Black" charset="0"/>
                <a:ea typeface="Arial Black" charset="0"/>
                <a:cs typeface="Arial Black" charset="0"/>
              </a:rPr>
              <a:t>VectorStock</a:t>
            </a:r>
            <a:endParaRPr lang="en-US" sz="600" i="0" kern="0" dirty="0">
              <a:solidFill>
                <a:srgbClr val="515151"/>
              </a:solidFill>
              <a:latin typeface="Arial Black" charset="0"/>
              <a:ea typeface="Arial Black" charset="0"/>
              <a:cs typeface="Arial Black" charset="0"/>
            </a:endParaRPr>
          </a:p>
        </p:txBody>
      </p:sp>
    </p:spTree>
    <p:extLst>
      <p:ext uri="{BB962C8B-B14F-4D97-AF65-F5344CB8AC3E}">
        <p14:creationId xmlns:p14="http://schemas.microsoft.com/office/powerpoint/2010/main" val="318761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901-0C7C-4942-BF3B-B133BF42E8D0}"/>
              </a:ext>
            </a:extLst>
          </p:cNvPr>
          <p:cNvSpPr>
            <a:spLocks noGrp="1"/>
          </p:cNvSpPr>
          <p:nvPr>
            <p:ph type="title"/>
          </p:nvPr>
        </p:nvSpPr>
        <p:spPr/>
        <p:txBody>
          <a:bodyPr/>
          <a:lstStyle/>
          <a:p>
            <a:r>
              <a:rPr lang="en-US" dirty="0"/>
              <a:t>Expert panel scored the utilities </a:t>
            </a:r>
          </a:p>
        </p:txBody>
      </p:sp>
      <p:sp>
        <p:nvSpPr>
          <p:cNvPr id="3" name="Content Placeholder 2">
            <a:extLst>
              <a:ext uri="{FF2B5EF4-FFF2-40B4-BE49-F238E27FC236}">
                <a16:creationId xmlns:a16="http://schemas.microsoft.com/office/drawing/2014/main" id="{1AD5350B-A21C-014F-85A6-54F04E7A1DBA}"/>
              </a:ext>
            </a:extLst>
          </p:cNvPr>
          <p:cNvSpPr>
            <a:spLocks noGrp="1"/>
          </p:cNvSpPr>
          <p:nvPr>
            <p:ph idx="1"/>
          </p:nvPr>
        </p:nvSpPr>
        <p:spPr/>
        <p:txBody>
          <a:bodyPr numCol="2"/>
          <a:lstStyle/>
          <a:p>
            <a:pPr marL="285750" indent="-285750">
              <a:buFont typeface="Arial" panose="020B0604020202020204" pitchFamily="34" charset="0"/>
              <a:buChar char="•"/>
            </a:pPr>
            <a:r>
              <a:rPr lang="en-US" dirty="0"/>
              <a:t>Surgeons</a:t>
            </a:r>
          </a:p>
          <a:p>
            <a:pPr marL="628650" lvl="1" indent="-285750">
              <a:buFont typeface="Arial" panose="020B0604020202020204" pitchFamily="34" charset="0"/>
              <a:buChar char="•"/>
            </a:pPr>
            <a:r>
              <a:rPr lang="en-US" dirty="0"/>
              <a:t>Urology</a:t>
            </a:r>
          </a:p>
          <a:p>
            <a:pPr marL="628650" lvl="1" indent="-285750">
              <a:buFont typeface="Arial" panose="020B0604020202020204" pitchFamily="34" charset="0"/>
              <a:buChar char="•"/>
            </a:pPr>
            <a:r>
              <a:rPr lang="en-US" dirty="0"/>
              <a:t>Neurosurgery</a:t>
            </a:r>
          </a:p>
          <a:p>
            <a:pPr marL="628650" lvl="1" indent="-285750">
              <a:buFont typeface="Arial" panose="020B0604020202020204" pitchFamily="34" charset="0"/>
              <a:buChar char="•"/>
            </a:pPr>
            <a:r>
              <a:rPr lang="en-US" dirty="0"/>
              <a:t>Trauma</a:t>
            </a:r>
          </a:p>
          <a:p>
            <a:pPr marL="628650" lvl="1" indent="-285750">
              <a:buFont typeface="Arial" panose="020B0604020202020204" pitchFamily="34" charset="0"/>
              <a:buChar char="•"/>
            </a:pPr>
            <a:r>
              <a:rPr lang="en-US" dirty="0"/>
              <a:t>Oncology</a:t>
            </a:r>
          </a:p>
          <a:p>
            <a:pPr marL="628650" lvl="1" indent="-285750">
              <a:buFont typeface="Arial" panose="020B0604020202020204" pitchFamily="34" charset="0"/>
              <a:buChar char="•"/>
            </a:pPr>
            <a:r>
              <a:rPr lang="en-US" dirty="0" err="1"/>
              <a:t>Gynaecology</a:t>
            </a:r>
            <a:endParaRPr lang="en-US" dirty="0"/>
          </a:p>
          <a:p>
            <a:pPr marL="628650" lvl="1" indent="-285750">
              <a:buFont typeface="Arial" panose="020B0604020202020204" pitchFamily="34" charset="0"/>
              <a:buChar char="•"/>
            </a:pPr>
            <a:r>
              <a:rPr lang="en-US" dirty="0"/>
              <a:t>Otorhinolaryngology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Generalists</a:t>
            </a:r>
          </a:p>
          <a:p>
            <a:pPr marL="628650" lvl="1" indent="-285750">
              <a:buFont typeface="Arial" panose="020B0604020202020204" pitchFamily="34" charset="0"/>
              <a:buChar char="•"/>
            </a:pPr>
            <a:r>
              <a:rPr lang="en-US" dirty="0" err="1"/>
              <a:t>Reumatology</a:t>
            </a:r>
            <a:endParaRPr lang="en-US" dirty="0"/>
          </a:p>
          <a:p>
            <a:pPr marL="628650" lvl="1" indent="-285750">
              <a:buFont typeface="Arial" panose="020B0604020202020204" pitchFamily="34" charset="0"/>
              <a:buChar char="•"/>
            </a:pPr>
            <a:r>
              <a:rPr lang="en-US" dirty="0" err="1"/>
              <a:t>Geriatry</a:t>
            </a:r>
            <a:endParaRPr lang="en-US" dirty="0"/>
          </a:p>
          <a:p>
            <a:pPr marL="628650" lvl="1" indent="-285750">
              <a:buFont typeface="Arial" panose="020B0604020202020204" pitchFamily="34" charset="0"/>
              <a:buChar char="•"/>
            </a:pPr>
            <a:r>
              <a:rPr lang="en-US" dirty="0"/>
              <a:t>General practitioner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26851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901-0C7C-4942-BF3B-B133BF42E8D0}"/>
              </a:ext>
            </a:extLst>
          </p:cNvPr>
          <p:cNvSpPr>
            <a:spLocks noGrp="1"/>
          </p:cNvSpPr>
          <p:nvPr>
            <p:ph type="title"/>
          </p:nvPr>
        </p:nvSpPr>
        <p:spPr/>
        <p:txBody>
          <a:bodyPr/>
          <a:lstStyle/>
          <a:p>
            <a:r>
              <a:rPr lang="en-US" dirty="0"/>
              <a:t>Expert panel scored the utilities </a:t>
            </a:r>
          </a:p>
        </p:txBody>
      </p:sp>
      <p:pic>
        <p:nvPicPr>
          <p:cNvPr id="6" name="Picture 5">
            <a:extLst>
              <a:ext uri="{FF2B5EF4-FFF2-40B4-BE49-F238E27FC236}">
                <a16:creationId xmlns:a16="http://schemas.microsoft.com/office/drawing/2014/main" id="{2DC8D254-578A-914A-83A7-7D665C4429B2}"/>
              </a:ext>
            </a:extLst>
          </p:cNvPr>
          <p:cNvPicPr>
            <a:picLocks noChangeAspect="1"/>
          </p:cNvPicPr>
          <p:nvPr/>
        </p:nvPicPr>
        <p:blipFill rotWithShape="1">
          <a:blip r:embed="rId2"/>
          <a:srcRect l="61516" t="15802" r="14755" b="63518"/>
          <a:stretch/>
        </p:blipFill>
        <p:spPr>
          <a:xfrm>
            <a:off x="5149850" y="1268016"/>
            <a:ext cx="3689350" cy="2272051"/>
          </a:xfrm>
          <a:prstGeom prst="rect">
            <a:avLst/>
          </a:prstGeom>
        </p:spPr>
      </p:pic>
      <p:sp>
        <p:nvSpPr>
          <p:cNvPr id="7" name="TextBox 6">
            <a:extLst>
              <a:ext uri="{FF2B5EF4-FFF2-40B4-BE49-F238E27FC236}">
                <a16:creationId xmlns:a16="http://schemas.microsoft.com/office/drawing/2014/main" id="{9E5B786C-FC6F-4646-9228-0FCEDBCDFEA3}"/>
              </a:ext>
            </a:extLst>
          </p:cNvPr>
          <p:cNvSpPr txBox="1"/>
          <p:nvPr/>
        </p:nvSpPr>
        <p:spPr bwMode="auto">
          <a:xfrm>
            <a:off x="5295900" y="3662176"/>
            <a:ext cx="3102131" cy="307777"/>
          </a:xfrm>
          <a:prstGeom prst="rect">
            <a:avLst/>
          </a:prstGeom>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1440" tIns="45720" rIns="91440" bIns="45720" numCol="1" rtlCol="0" anchor="t" anchorCtr="0" compatLnSpc="1">
            <a:prstTxWarp prst="textNoShape">
              <a:avLst/>
            </a:prstTxWarp>
            <a:spAutoFit/>
          </a:bodyPr>
          <a:lstStyle/>
          <a:p>
            <a:r>
              <a:rPr lang="en-US" sz="1400" kern="0" dirty="0">
                <a:solidFill>
                  <a:srgbClr val="0C2074"/>
                </a:solidFill>
                <a:latin typeface="Arial Black" charset="0"/>
                <a:ea typeface="Arial Black" charset="0"/>
                <a:cs typeface="Arial Black" charset="0"/>
              </a:rPr>
              <a:t>Top part of the calibrated vas</a:t>
            </a:r>
          </a:p>
        </p:txBody>
      </p:sp>
      <p:pic>
        <p:nvPicPr>
          <p:cNvPr id="5" name="Afbeelding 4"/>
          <p:cNvPicPr>
            <a:picLocks noChangeAspect="1"/>
          </p:cNvPicPr>
          <p:nvPr/>
        </p:nvPicPr>
        <p:blipFill>
          <a:blip r:embed="rId3"/>
          <a:stretch>
            <a:fillRect/>
          </a:stretch>
        </p:blipFill>
        <p:spPr>
          <a:xfrm>
            <a:off x="1175868" y="1182847"/>
            <a:ext cx="2073812" cy="3331478"/>
          </a:xfrm>
          <a:prstGeom prst="rect">
            <a:avLst/>
          </a:prstGeom>
        </p:spPr>
      </p:pic>
      <p:sp>
        <p:nvSpPr>
          <p:cNvPr id="8" name="PIJL-RECHTS 7"/>
          <p:cNvSpPr/>
          <p:nvPr/>
        </p:nvSpPr>
        <p:spPr>
          <a:xfrm>
            <a:off x="3796898" y="2404041"/>
            <a:ext cx="872455" cy="629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213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37470-A9D6-3546-9A5F-D648E3C58C5B}"/>
              </a:ext>
            </a:extLst>
          </p:cNvPr>
          <p:cNvSpPr>
            <a:spLocks noGrp="1"/>
          </p:cNvSpPr>
          <p:nvPr>
            <p:ph type="title"/>
          </p:nvPr>
        </p:nvSpPr>
        <p:spPr/>
        <p:txBody>
          <a:bodyPr/>
          <a:lstStyle/>
          <a:p>
            <a:r>
              <a:rPr lang="en-US" dirty="0"/>
              <a:t>Survival data from registries</a:t>
            </a:r>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3603521482"/>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906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Input</a:t>
            </a:r>
            <a:endParaRPr lang="en-GB" dirty="0"/>
          </a:p>
        </p:txBody>
      </p:sp>
      <p:pic>
        <p:nvPicPr>
          <p:cNvPr id="5" name="Picture 4">
            <a:extLst>
              <a:ext uri="{FF2B5EF4-FFF2-40B4-BE49-F238E27FC236}">
                <a16:creationId xmlns:a16="http://schemas.microsoft.com/office/drawing/2014/main" id="{5B37C423-7650-F34C-B95E-1BAA19A258BD}"/>
              </a:ext>
            </a:extLst>
          </p:cNvPr>
          <p:cNvPicPr>
            <a:picLocks noChangeAspect="1"/>
          </p:cNvPicPr>
          <p:nvPr/>
        </p:nvPicPr>
        <p:blipFill>
          <a:blip r:embed="rId2"/>
          <a:stretch>
            <a:fillRect/>
          </a:stretch>
        </p:blipFill>
        <p:spPr>
          <a:xfrm>
            <a:off x="2172800" y="125016"/>
            <a:ext cx="4494700" cy="4494700"/>
          </a:xfrm>
          <a:prstGeom prst="rect">
            <a:avLst/>
          </a:prstGeom>
        </p:spPr>
      </p:pic>
    </p:spTree>
    <p:extLst>
      <p:ext uri="{BB962C8B-B14F-4D97-AF65-F5344CB8AC3E}">
        <p14:creationId xmlns:p14="http://schemas.microsoft.com/office/powerpoint/2010/main" val="4095196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Associated</a:t>
            </a:r>
            <a:r>
              <a:rPr lang="nl-NL" sz="1400" i="1" dirty="0"/>
              <a:t> </a:t>
            </a:r>
            <a:r>
              <a:rPr lang="nl-NL" sz="1400" i="1" dirty="0" err="1"/>
              <a:t>QALYs</a:t>
            </a:r>
            <a:endParaRPr lang="en-GB" dirty="0"/>
          </a:p>
        </p:txBody>
      </p:sp>
      <p:pic>
        <p:nvPicPr>
          <p:cNvPr id="7" name="Picture 6">
            <a:extLst>
              <a:ext uri="{FF2B5EF4-FFF2-40B4-BE49-F238E27FC236}">
                <a16:creationId xmlns:a16="http://schemas.microsoft.com/office/drawing/2014/main" id="{C045369E-2DF3-354E-8C5F-7BDA6C59C629}"/>
              </a:ext>
            </a:extLst>
          </p:cNvPr>
          <p:cNvPicPr>
            <a:picLocks noChangeAspect="1"/>
          </p:cNvPicPr>
          <p:nvPr/>
        </p:nvPicPr>
        <p:blipFill rotWithShape="1">
          <a:blip r:embed="rId2"/>
          <a:srcRect r="36757"/>
          <a:stretch/>
        </p:blipFill>
        <p:spPr>
          <a:xfrm>
            <a:off x="2479675" y="267494"/>
            <a:ext cx="4086225" cy="4307417"/>
          </a:xfrm>
          <a:prstGeom prst="rect">
            <a:avLst/>
          </a:prstGeom>
        </p:spPr>
      </p:pic>
      <p:pic>
        <p:nvPicPr>
          <p:cNvPr id="8" name="Picture 7">
            <a:extLst>
              <a:ext uri="{FF2B5EF4-FFF2-40B4-BE49-F238E27FC236}">
                <a16:creationId xmlns:a16="http://schemas.microsoft.com/office/drawing/2014/main" id="{B466FE62-5F9D-994F-BD72-27053AD77344}"/>
              </a:ext>
            </a:extLst>
          </p:cNvPr>
          <p:cNvPicPr>
            <a:picLocks noChangeAspect="1"/>
          </p:cNvPicPr>
          <p:nvPr/>
        </p:nvPicPr>
        <p:blipFill rotWithShape="1">
          <a:blip r:embed="rId2"/>
          <a:srcRect t="96462"/>
          <a:stretch/>
        </p:blipFill>
        <p:spPr>
          <a:xfrm>
            <a:off x="1292224" y="4422511"/>
            <a:ext cx="6461125" cy="152400"/>
          </a:xfrm>
          <a:prstGeom prst="rect">
            <a:avLst/>
          </a:prstGeom>
        </p:spPr>
      </p:pic>
      <p:sp>
        <p:nvSpPr>
          <p:cNvPr id="9" name="Rectangle 8">
            <a:extLst>
              <a:ext uri="{FF2B5EF4-FFF2-40B4-BE49-F238E27FC236}">
                <a16:creationId xmlns:a16="http://schemas.microsoft.com/office/drawing/2014/main" id="{2A66B317-1EFA-AB49-964D-A69D9F64F0B6}"/>
              </a:ext>
            </a:extLst>
          </p:cNvPr>
          <p:cNvSpPr/>
          <p:nvPr/>
        </p:nvSpPr>
        <p:spPr>
          <a:xfrm>
            <a:off x="609600" y="1651000"/>
            <a:ext cx="8064500" cy="143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Benjamin – I removed LY form the figure – but using crop you can </a:t>
            </a:r>
            <a:r>
              <a:rPr lang="en-US" dirty="0" err="1"/>
              <a:t>easly</a:t>
            </a:r>
            <a:r>
              <a:rPr lang="en-US" dirty="0"/>
              <a:t> add it back if you like to have both QALYs </a:t>
            </a:r>
            <a:r>
              <a:rPr lang="en-US" dirty="0" err="1"/>
              <a:t>en</a:t>
            </a:r>
            <a:r>
              <a:rPr lang="en-US" dirty="0"/>
              <a:t> LY in the presentation this time </a:t>
            </a:r>
          </a:p>
        </p:txBody>
      </p:sp>
    </p:spTree>
    <p:extLst>
      <p:ext uri="{BB962C8B-B14F-4D97-AF65-F5344CB8AC3E}">
        <p14:creationId xmlns:p14="http://schemas.microsoft.com/office/powerpoint/2010/main" val="1767454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Urgency</a:t>
            </a:r>
            <a:endParaRPr lang="en-GB" dirty="0"/>
          </a:p>
        </p:txBody>
      </p:sp>
      <p:pic>
        <p:nvPicPr>
          <p:cNvPr id="7" name="Picture 6">
            <a:extLst>
              <a:ext uri="{FF2B5EF4-FFF2-40B4-BE49-F238E27FC236}">
                <a16:creationId xmlns:a16="http://schemas.microsoft.com/office/drawing/2014/main" id="{D3B4CD98-DB8D-794E-B776-DF8B1859C440}"/>
              </a:ext>
            </a:extLst>
          </p:cNvPr>
          <p:cNvPicPr>
            <a:picLocks noChangeAspect="1"/>
          </p:cNvPicPr>
          <p:nvPr/>
        </p:nvPicPr>
        <p:blipFill rotWithShape="1">
          <a:blip r:embed="rId2"/>
          <a:srcRect r="36666"/>
          <a:stretch/>
        </p:blipFill>
        <p:spPr>
          <a:xfrm>
            <a:off x="2990850" y="273844"/>
            <a:ext cx="2703115" cy="4268077"/>
          </a:xfrm>
          <a:prstGeom prst="rect">
            <a:avLst/>
          </a:prstGeom>
        </p:spPr>
      </p:pic>
      <p:pic>
        <p:nvPicPr>
          <p:cNvPr id="8" name="Picture 7">
            <a:extLst>
              <a:ext uri="{FF2B5EF4-FFF2-40B4-BE49-F238E27FC236}">
                <a16:creationId xmlns:a16="http://schemas.microsoft.com/office/drawing/2014/main" id="{BBF14255-A7CB-EE41-A09D-656C0E001232}"/>
              </a:ext>
            </a:extLst>
          </p:cNvPr>
          <p:cNvPicPr>
            <a:picLocks noChangeAspect="1"/>
          </p:cNvPicPr>
          <p:nvPr/>
        </p:nvPicPr>
        <p:blipFill rotWithShape="1">
          <a:blip r:embed="rId2"/>
          <a:srcRect t="97641"/>
          <a:stretch/>
        </p:blipFill>
        <p:spPr>
          <a:xfrm>
            <a:off x="1715193" y="4448926"/>
            <a:ext cx="4985743" cy="117647"/>
          </a:xfrm>
          <a:prstGeom prst="rect">
            <a:avLst/>
          </a:prstGeom>
        </p:spPr>
      </p:pic>
    </p:spTree>
    <p:extLst>
      <p:ext uri="{BB962C8B-B14F-4D97-AF65-F5344CB8AC3E}">
        <p14:creationId xmlns:p14="http://schemas.microsoft.com/office/powerpoint/2010/main" val="3371605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B4D6-C7B9-204F-AE46-AD99B4115AB2}"/>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9E68DFC2-3D02-5741-84F4-744A9AEFEB01}"/>
              </a:ext>
            </a:extLst>
          </p:cNvPr>
          <p:cNvPicPr>
            <a:picLocks noChangeAspect="1"/>
          </p:cNvPicPr>
          <p:nvPr/>
        </p:nvPicPr>
        <p:blipFill>
          <a:blip r:embed="rId3"/>
          <a:stretch>
            <a:fillRect/>
          </a:stretch>
        </p:blipFill>
        <p:spPr>
          <a:xfrm>
            <a:off x="0" y="0"/>
            <a:ext cx="9144000" cy="5244563"/>
          </a:xfrm>
          <a:prstGeom prst="rect">
            <a:avLst/>
          </a:prstGeom>
        </p:spPr>
      </p:pic>
    </p:spTree>
    <p:extLst>
      <p:ext uri="{BB962C8B-B14F-4D97-AF65-F5344CB8AC3E}">
        <p14:creationId xmlns:p14="http://schemas.microsoft.com/office/powerpoint/2010/main" val="588931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Urgency</a:t>
            </a:r>
            <a:endParaRPr lang="en-GB" dirty="0"/>
          </a:p>
        </p:txBody>
      </p:sp>
      <p:pic>
        <p:nvPicPr>
          <p:cNvPr id="12" name="Picture 11">
            <a:extLst>
              <a:ext uri="{FF2B5EF4-FFF2-40B4-BE49-F238E27FC236}">
                <a16:creationId xmlns:a16="http://schemas.microsoft.com/office/drawing/2014/main" id="{DBC23565-3231-5541-9F31-327C57672BE7}"/>
              </a:ext>
            </a:extLst>
          </p:cNvPr>
          <p:cNvPicPr>
            <a:picLocks noChangeAspect="1"/>
          </p:cNvPicPr>
          <p:nvPr/>
        </p:nvPicPr>
        <p:blipFill rotWithShape="1">
          <a:blip r:embed="rId3"/>
          <a:srcRect r="36666"/>
          <a:stretch/>
        </p:blipFill>
        <p:spPr>
          <a:xfrm>
            <a:off x="498358" y="1256440"/>
            <a:ext cx="2074800" cy="3276000"/>
          </a:xfrm>
          <a:prstGeom prst="rect">
            <a:avLst/>
          </a:prstGeom>
        </p:spPr>
      </p:pic>
      <p:sp>
        <p:nvSpPr>
          <p:cNvPr id="3" name="Ovaal 2"/>
          <p:cNvSpPr/>
          <p:nvPr/>
        </p:nvSpPr>
        <p:spPr>
          <a:xfrm>
            <a:off x="2072883" y="1314663"/>
            <a:ext cx="134112" cy="132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Rechte verbindingslijn 5"/>
          <p:cNvCxnSpPr>
            <a:cxnSpLocks/>
          </p:cNvCxnSpPr>
          <p:nvPr/>
        </p:nvCxnSpPr>
        <p:spPr>
          <a:xfrm flipV="1">
            <a:off x="2206995" y="728652"/>
            <a:ext cx="528710" cy="527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Rechte verbindingslijn 6"/>
          <p:cNvCxnSpPr>
            <a:cxnSpLocks/>
          </p:cNvCxnSpPr>
          <p:nvPr/>
        </p:nvCxnSpPr>
        <p:spPr>
          <a:xfrm>
            <a:off x="2154781" y="1508036"/>
            <a:ext cx="1615245" cy="2486843"/>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3385BF4-3F46-764C-BB61-6E412263D90A}"/>
              </a:ext>
            </a:extLst>
          </p:cNvPr>
          <p:cNvPicPr>
            <a:picLocks noChangeAspect="1"/>
          </p:cNvPicPr>
          <p:nvPr/>
        </p:nvPicPr>
        <p:blipFill rotWithShape="1">
          <a:blip r:embed="rId3"/>
          <a:srcRect t="97641"/>
          <a:stretch/>
        </p:blipFill>
        <p:spPr>
          <a:xfrm>
            <a:off x="-777298" y="4453180"/>
            <a:ext cx="3824393" cy="90243"/>
          </a:xfrm>
          <a:prstGeom prst="rect">
            <a:avLst/>
          </a:prstGeom>
        </p:spPr>
      </p:pic>
      <p:pic>
        <p:nvPicPr>
          <p:cNvPr id="19" name="Picture">
            <a:extLst>
              <a:ext uri="{FF2B5EF4-FFF2-40B4-BE49-F238E27FC236}">
                <a16:creationId xmlns:a16="http://schemas.microsoft.com/office/drawing/2014/main" id="{C790D5DE-84CE-FD44-8839-E065527B80E9}"/>
              </a:ext>
            </a:extLst>
          </p:cNvPr>
          <p:cNvPicPr/>
          <p:nvPr/>
        </p:nvPicPr>
        <p:blipFill rotWithShape="1">
          <a:blip r:embed="rId4"/>
          <a:srcRect t="26881" b="27848"/>
          <a:stretch/>
        </p:blipFill>
        <p:spPr bwMode="auto">
          <a:xfrm>
            <a:off x="2794972" y="310050"/>
            <a:ext cx="6162761" cy="946390"/>
          </a:xfrm>
          <a:prstGeom prst="rect">
            <a:avLst/>
          </a:prstGeom>
          <a:noFill/>
          <a:ln w="9525">
            <a:noFill/>
            <a:headEnd/>
            <a:tailEnd/>
          </a:ln>
        </p:spPr>
      </p:pic>
      <p:pic>
        <p:nvPicPr>
          <p:cNvPr id="20" name="Picture">
            <a:extLst>
              <a:ext uri="{FF2B5EF4-FFF2-40B4-BE49-F238E27FC236}">
                <a16:creationId xmlns:a16="http://schemas.microsoft.com/office/drawing/2014/main" id="{C06C4E41-BF10-9942-AD5D-F1351BA4EDAD}"/>
              </a:ext>
            </a:extLst>
          </p:cNvPr>
          <p:cNvPicPr/>
          <p:nvPr/>
        </p:nvPicPr>
        <p:blipFill>
          <a:blip r:embed="rId5"/>
          <a:stretch>
            <a:fillRect/>
          </a:stretch>
        </p:blipFill>
        <p:spPr bwMode="auto">
          <a:xfrm>
            <a:off x="4229581" y="1446743"/>
            <a:ext cx="3524301" cy="3182008"/>
          </a:xfrm>
          <a:prstGeom prst="rect">
            <a:avLst/>
          </a:prstGeom>
          <a:noFill/>
          <a:ln w="9525">
            <a:noFill/>
            <a:headEnd/>
            <a:tailEnd/>
          </a:ln>
        </p:spPr>
      </p:pic>
      <p:sp>
        <p:nvSpPr>
          <p:cNvPr id="21" name="Rectangle 20">
            <a:extLst>
              <a:ext uri="{FF2B5EF4-FFF2-40B4-BE49-F238E27FC236}">
                <a16:creationId xmlns:a16="http://schemas.microsoft.com/office/drawing/2014/main" id="{D70156B2-9B7D-3649-B415-A5B42D39BD01}"/>
              </a:ext>
            </a:extLst>
          </p:cNvPr>
          <p:cNvSpPr/>
          <p:nvPr/>
        </p:nvSpPr>
        <p:spPr>
          <a:xfrm>
            <a:off x="609600" y="1651000"/>
            <a:ext cx="8064500" cy="143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NIEUWSTE MEEST URGENTE AANDOENING</a:t>
            </a:r>
          </a:p>
        </p:txBody>
      </p:sp>
    </p:spTree>
    <p:extLst>
      <p:ext uri="{BB962C8B-B14F-4D97-AF65-F5344CB8AC3E}">
        <p14:creationId xmlns:p14="http://schemas.microsoft.com/office/powerpoint/2010/main" val="4117842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Urgency</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003" y="1635760"/>
            <a:ext cx="1784773" cy="2677159"/>
          </a:xfrm>
        </p:spPr>
      </p:pic>
      <p:sp>
        <p:nvSpPr>
          <p:cNvPr id="3" name="Ovaal 2"/>
          <p:cNvSpPr/>
          <p:nvPr/>
        </p:nvSpPr>
        <p:spPr>
          <a:xfrm>
            <a:off x="1854666" y="1635760"/>
            <a:ext cx="134112" cy="132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Rechte verbindingslijn 5"/>
          <p:cNvCxnSpPr/>
          <p:nvPr/>
        </p:nvCxnSpPr>
        <p:spPr>
          <a:xfrm flipV="1">
            <a:off x="1930146" y="755009"/>
            <a:ext cx="620107" cy="8527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a:off x="1952625" y="1795804"/>
            <a:ext cx="1310692" cy="2517116"/>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Afbeelding 13"/>
          <p:cNvPicPr>
            <a:picLocks noChangeAspect="1"/>
          </p:cNvPicPr>
          <p:nvPr/>
        </p:nvPicPr>
        <p:blipFill rotWithShape="1">
          <a:blip r:embed="rId3">
            <a:extLst>
              <a:ext uri="{28A0092B-C50C-407E-A947-70E740481C1C}">
                <a14:useLocalDpi xmlns:a14="http://schemas.microsoft.com/office/drawing/2010/main" val="0"/>
              </a:ext>
            </a:extLst>
          </a:blip>
          <a:srcRect l="17173" t="31048" r="9446" b="29560"/>
          <a:stretch/>
        </p:blipFill>
        <p:spPr>
          <a:xfrm>
            <a:off x="2805771" y="411060"/>
            <a:ext cx="5839870" cy="1044963"/>
          </a:xfrm>
          <a:prstGeom prst="rect">
            <a:avLst/>
          </a:prstGeom>
        </p:spPr>
      </p:pic>
      <p:pic>
        <p:nvPicPr>
          <p:cNvPr id="15" name="Afbeelding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4875" y="1614029"/>
            <a:ext cx="2880666" cy="2880666"/>
          </a:xfrm>
          <a:prstGeom prst="rect">
            <a:avLst/>
          </a:prstGeom>
        </p:spPr>
      </p:pic>
      <p:sp>
        <p:nvSpPr>
          <p:cNvPr id="9" name="Rectangle 8">
            <a:extLst>
              <a:ext uri="{FF2B5EF4-FFF2-40B4-BE49-F238E27FC236}">
                <a16:creationId xmlns:a16="http://schemas.microsoft.com/office/drawing/2014/main" id="{BC878E5F-7B04-8646-BAAB-DE655AB26090}"/>
              </a:ext>
            </a:extLst>
          </p:cNvPr>
          <p:cNvSpPr/>
          <p:nvPr/>
        </p:nvSpPr>
        <p:spPr>
          <a:xfrm>
            <a:off x="609600" y="1651000"/>
            <a:ext cx="8064500" cy="143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KAN ER DAN UIT</a:t>
            </a:r>
          </a:p>
        </p:txBody>
      </p:sp>
    </p:spTree>
    <p:extLst>
      <p:ext uri="{BB962C8B-B14F-4D97-AF65-F5344CB8AC3E}">
        <p14:creationId xmlns:p14="http://schemas.microsoft.com/office/powerpoint/2010/main" val="2224088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D2B5CFC-0490-B540-B20F-2ECA857CA3D1}"/>
              </a:ext>
            </a:extLst>
          </p:cNvPr>
          <p:cNvPicPr>
            <a:picLocks noChangeAspect="1"/>
          </p:cNvPicPr>
          <p:nvPr/>
        </p:nvPicPr>
        <p:blipFill rotWithShape="1">
          <a:blip r:embed="rId2"/>
          <a:srcRect r="36666"/>
          <a:stretch/>
        </p:blipFill>
        <p:spPr>
          <a:xfrm>
            <a:off x="498358" y="1256440"/>
            <a:ext cx="2074800" cy="3276000"/>
          </a:xfrm>
          <a:prstGeom prst="rect">
            <a:avLst/>
          </a:prstGeom>
        </p:spPr>
      </p:pic>
      <p:pic>
        <p:nvPicPr>
          <p:cNvPr id="16" name="Picture 15">
            <a:extLst>
              <a:ext uri="{FF2B5EF4-FFF2-40B4-BE49-F238E27FC236}">
                <a16:creationId xmlns:a16="http://schemas.microsoft.com/office/drawing/2014/main" id="{F4E7FDE0-9CBB-7F48-9038-F20BC1167314}"/>
              </a:ext>
            </a:extLst>
          </p:cNvPr>
          <p:cNvPicPr>
            <a:picLocks noChangeAspect="1"/>
          </p:cNvPicPr>
          <p:nvPr/>
        </p:nvPicPr>
        <p:blipFill rotWithShape="1">
          <a:blip r:embed="rId2"/>
          <a:srcRect t="97641"/>
          <a:stretch/>
        </p:blipFill>
        <p:spPr>
          <a:xfrm>
            <a:off x="-777298" y="4453180"/>
            <a:ext cx="3824393" cy="90243"/>
          </a:xfrm>
          <a:prstGeom prst="rect">
            <a:avLst/>
          </a:prstGeom>
        </p:spPr>
      </p:pic>
      <p:sp>
        <p:nvSpPr>
          <p:cNvPr id="2" name="Titel 1"/>
          <p:cNvSpPr>
            <a:spLocks noGrp="1"/>
          </p:cNvSpPr>
          <p:nvPr>
            <p:ph type="title"/>
          </p:nvPr>
        </p:nvSpPr>
        <p:spPr/>
        <p:txBody>
          <a:bodyPr/>
          <a:lstStyle/>
          <a:p>
            <a:r>
              <a:rPr lang="nl-NL" dirty="0"/>
              <a:t>Output</a:t>
            </a:r>
            <a:br>
              <a:rPr lang="nl-NL" dirty="0"/>
            </a:br>
            <a:r>
              <a:rPr lang="nl-NL" sz="1400" i="1" dirty="0" err="1"/>
              <a:t>Urgency</a:t>
            </a:r>
            <a:endParaRPr lang="en-GB" dirty="0"/>
          </a:p>
        </p:txBody>
      </p:sp>
      <p:sp>
        <p:nvSpPr>
          <p:cNvPr id="3" name="Ovaal 2"/>
          <p:cNvSpPr/>
          <p:nvPr/>
        </p:nvSpPr>
        <p:spPr>
          <a:xfrm>
            <a:off x="1413132" y="4276608"/>
            <a:ext cx="134112" cy="132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Rechte verbindingslijn 5"/>
          <p:cNvCxnSpPr>
            <a:cxnSpLocks/>
          </p:cNvCxnSpPr>
          <p:nvPr/>
        </p:nvCxnSpPr>
        <p:spPr>
          <a:xfrm flipV="1">
            <a:off x="1555393" y="1137037"/>
            <a:ext cx="1863668" cy="3173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Rechte verbindingslijn 6"/>
          <p:cNvCxnSpPr>
            <a:cxnSpLocks/>
          </p:cNvCxnSpPr>
          <p:nvPr/>
        </p:nvCxnSpPr>
        <p:spPr>
          <a:xfrm flipV="1">
            <a:off x="1555393" y="4272990"/>
            <a:ext cx="2690604" cy="744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a:extLst>
              <a:ext uri="{FF2B5EF4-FFF2-40B4-BE49-F238E27FC236}">
                <a16:creationId xmlns:a16="http://schemas.microsoft.com/office/drawing/2014/main" id="{231F6F6F-6865-5C4A-80CA-EA77041663D4}"/>
              </a:ext>
            </a:extLst>
          </p:cNvPr>
          <p:cNvPicPr/>
          <p:nvPr/>
        </p:nvPicPr>
        <p:blipFill>
          <a:blip r:embed="rId3"/>
          <a:stretch>
            <a:fillRect/>
          </a:stretch>
        </p:blipFill>
        <p:spPr bwMode="auto">
          <a:xfrm>
            <a:off x="4345804" y="1425573"/>
            <a:ext cx="3390900" cy="3117850"/>
          </a:xfrm>
          <a:prstGeom prst="rect">
            <a:avLst/>
          </a:prstGeom>
          <a:noFill/>
          <a:ln w="9525">
            <a:noFill/>
            <a:headEnd/>
            <a:tailEnd/>
          </a:ln>
        </p:spPr>
      </p:pic>
      <p:pic>
        <p:nvPicPr>
          <p:cNvPr id="18" name="Picture">
            <a:extLst>
              <a:ext uri="{FF2B5EF4-FFF2-40B4-BE49-F238E27FC236}">
                <a16:creationId xmlns:a16="http://schemas.microsoft.com/office/drawing/2014/main" id="{E28BB8A5-ABD3-6E42-845E-C32CD7C07180}"/>
              </a:ext>
            </a:extLst>
          </p:cNvPr>
          <p:cNvPicPr>
            <a:picLocks noChangeAspect="1"/>
          </p:cNvPicPr>
          <p:nvPr/>
        </p:nvPicPr>
        <p:blipFill rotWithShape="1">
          <a:blip r:embed="rId4"/>
          <a:srcRect l="9196" t="27461" r="9030" b="29155"/>
          <a:stretch/>
        </p:blipFill>
        <p:spPr bwMode="auto">
          <a:xfrm>
            <a:off x="3668047" y="137261"/>
            <a:ext cx="5350545" cy="936000"/>
          </a:xfrm>
          <a:prstGeom prst="rect">
            <a:avLst/>
          </a:prstGeom>
          <a:noFill/>
          <a:ln w="9525">
            <a:noFill/>
            <a:headEnd/>
            <a:tailEnd/>
          </a:ln>
        </p:spPr>
      </p:pic>
    </p:spTree>
    <p:extLst>
      <p:ext uri="{BB962C8B-B14F-4D97-AF65-F5344CB8AC3E}">
        <p14:creationId xmlns:p14="http://schemas.microsoft.com/office/powerpoint/2010/main" val="1905440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Output</a:t>
            </a:r>
            <a:br>
              <a:rPr lang="nl-NL" dirty="0"/>
            </a:br>
            <a:r>
              <a:rPr lang="nl-NL" sz="1400" i="1" dirty="0" err="1"/>
              <a:t>Urgency</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003" y="1635760"/>
            <a:ext cx="1784773" cy="2677159"/>
          </a:xfrm>
        </p:spPr>
      </p:pic>
      <p:sp>
        <p:nvSpPr>
          <p:cNvPr id="3" name="Ovaal 2"/>
          <p:cNvSpPr/>
          <p:nvPr/>
        </p:nvSpPr>
        <p:spPr>
          <a:xfrm>
            <a:off x="1684237" y="2223147"/>
            <a:ext cx="134112" cy="132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Rechte verbindingslijn 5"/>
          <p:cNvCxnSpPr/>
          <p:nvPr/>
        </p:nvCxnSpPr>
        <p:spPr>
          <a:xfrm flipV="1">
            <a:off x="1751293" y="770930"/>
            <a:ext cx="798960" cy="1415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Rechte verbindingslijn 6"/>
          <p:cNvCxnSpPr/>
          <p:nvPr/>
        </p:nvCxnSpPr>
        <p:spPr>
          <a:xfrm>
            <a:off x="1751293" y="2355227"/>
            <a:ext cx="1512024" cy="1957693"/>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Afbeelding 13"/>
          <p:cNvPicPr>
            <a:picLocks noChangeAspect="1"/>
          </p:cNvPicPr>
          <p:nvPr/>
        </p:nvPicPr>
        <p:blipFill rotWithShape="1">
          <a:blip r:embed="rId3">
            <a:extLst>
              <a:ext uri="{28A0092B-C50C-407E-A947-70E740481C1C}">
                <a14:useLocalDpi xmlns:a14="http://schemas.microsoft.com/office/drawing/2010/main" val="0"/>
              </a:ext>
            </a:extLst>
          </a:blip>
          <a:srcRect l="26973" t="33524" r="10684" b="33700"/>
          <a:stretch/>
        </p:blipFill>
        <p:spPr>
          <a:xfrm>
            <a:off x="2718815" y="355092"/>
            <a:ext cx="5963041" cy="1045004"/>
          </a:xfrm>
          <a:prstGeom prst="rect">
            <a:avLst/>
          </a:prstGeom>
        </p:spPr>
      </p:pic>
      <p:pic>
        <p:nvPicPr>
          <p:cNvPr id="15" name="Afbeelding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5356" y="1554174"/>
            <a:ext cx="2880666" cy="2880666"/>
          </a:xfrm>
          <a:prstGeom prst="rect">
            <a:avLst/>
          </a:prstGeom>
        </p:spPr>
      </p:pic>
      <p:sp>
        <p:nvSpPr>
          <p:cNvPr id="9" name="Rectangle 8">
            <a:extLst>
              <a:ext uri="{FF2B5EF4-FFF2-40B4-BE49-F238E27FC236}">
                <a16:creationId xmlns:a16="http://schemas.microsoft.com/office/drawing/2014/main" id="{2B707E27-A0DE-5D4A-8BC3-D4B0329AB091}"/>
              </a:ext>
            </a:extLst>
          </p:cNvPr>
          <p:cNvSpPr/>
          <p:nvPr/>
        </p:nvSpPr>
        <p:spPr>
          <a:xfrm>
            <a:off x="609600" y="1651000"/>
            <a:ext cx="8064500" cy="143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Ik</a:t>
            </a:r>
            <a:r>
              <a:rPr lang="en-US" dirty="0"/>
              <a:t> </a:t>
            </a:r>
            <a:r>
              <a:rPr lang="en-US" dirty="0" err="1"/>
              <a:t>denk</a:t>
            </a:r>
            <a:r>
              <a:rPr lang="en-US" dirty="0"/>
              <a:t> </a:t>
            </a:r>
            <a:r>
              <a:rPr lang="en-US" dirty="0" err="1"/>
              <a:t>dat</a:t>
            </a:r>
            <a:r>
              <a:rPr lang="en-US" dirty="0"/>
              <a:t> we </a:t>
            </a:r>
            <a:r>
              <a:rPr lang="en-US" dirty="0" err="1"/>
              <a:t>slechts</a:t>
            </a:r>
            <a:r>
              <a:rPr lang="en-US" dirty="0"/>
              <a:t> 2 </a:t>
            </a:r>
            <a:r>
              <a:rPr lang="en-US" dirty="0" err="1"/>
              <a:t>moeten</a:t>
            </a:r>
            <a:r>
              <a:rPr lang="en-US" dirty="0"/>
              <a:t> </a:t>
            </a:r>
            <a:r>
              <a:rPr lang="en-US" dirty="0" err="1"/>
              <a:t>presenteren</a:t>
            </a:r>
            <a:r>
              <a:rPr lang="en-US" dirty="0"/>
              <a:t> </a:t>
            </a:r>
            <a:r>
              <a:rPr lang="en-US" dirty="0" err="1"/>
              <a:t>ivp</a:t>
            </a:r>
            <a:r>
              <a:rPr lang="en-US" dirty="0"/>
              <a:t> </a:t>
            </a:r>
            <a:r>
              <a:rPr lang="en-US" dirty="0" err="1"/>
              <a:t>drie</a:t>
            </a:r>
            <a:r>
              <a:rPr lang="en-US" dirty="0"/>
              <a:t> </a:t>
            </a:r>
            <a:r>
              <a:rPr lang="en-US" dirty="0" err="1"/>
              <a:t>zoals</a:t>
            </a:r>
            <a:r>
              <a:rPr lang="en-US" dirty="0"/>
              <a:t> </a:t>
            </a:r>
            <a:r>
              <a:rPr lang="en-US" dirty="0" err="1"/>
              <a:t>eerder</a:t>
            </a:r>
            <a:r>
              <a:rPr lang="en-US" dirty="0"/>
              <a:t>. </a:t>
            </a:r>
            <a:r>
              <a:rPr lang="en-US" dirty="0" err="1"/>
              <a:t>Maakt</a:t>
            </a:r>
            <a:r>
              <a:rPr lang="en-US" dirty="0"/>
              <a:t> de presentative </a:t>
            </a:r>
            <a:r>
              <a:rPr lang="en-US" dirty="0" err="1"/>
              <a:t>iets</a:t>
            </a:r>
            <a:r>
              <a:rPr lang="en-US" dirty="0"/>
              <a:t> </a:t>
            </a:r>
            <a:r>
              <a:rPr lang="en-US" dirty="0" err="1"/>
              <a:t>korter</a:t>
            </a:r>
            <a:endParaRPr lang="en-US" dirty="0"/>
          </a:p>
        </p:txBody>
      </p:sp>
    </p:spTree>
    <p:extLst>
      <p:ext uri="{BB962C8B-B14F-4D97-AF65-F5344CB8AC3E}">
        <p14:creationId xmlns:p14="http://schemas.microsoft.com/office/powerpoint/2010/main" val="3578457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Link </a:t>
            </a:r>
            <a:r>
              <a:rPr lang="nl-NL" dirty="0" err="1"/>
              <a:t>with</a:t>
            </a:r>
            <a:r>
              <a:rPr lang="nl-NL" dirty="0"/>
              <a:t> </a:t>
            </a:r>
            <a:br>
              <a:rPr lang="nl-NL" dirty="0"/>
            </a:br>
            <a:r>
              <a:rPr lang="nl-NL" dirty="0"/>
              <a:t>HIX data</a:t>
            </a:r>
            <a:endParaRPr lang="en-GB" dirty="0"/>
          </a:p>
        </p:txBody>
      </p:sp>
      <p:pic>
        <p:nvPicPr>
          <p:cNvPr id="7" name="Picture 6">
            <a:extLst>
              <a:ext uri="{FF2B5EF4-FFF2-40B4-BE49-F238E27FC236}">
                <a16:creationId xmlns:a16="http://schemas.microsoft.com/office/drawing/2014/main" id="{CFAE3E1B-8F78-5942-A8B6-4BB44149C16C}"/>
              </a:ext>
            </a:extLst>
          </p:cNvPr>
          <p:cNvPicPr>
            <a:picLocks noChangeAspect="1"/>
          </p:cNvPicPr>
          <p:nvPr/>
        </p:nvPicPr>
        <p:blipFill>
          <a:blip r:embed="rId2"/>
          <a:stretch>
            <a:fillRect/>
          </a:stretch>
        </p:blipFill>
        <p:spPr>
          <a:xfrm>
            <a:off x="3391456" y="273844"/>
            <a:ext cx="5606240" cy="4203493"/>
          </a:xfrm>
          <a:prstGeom prst="rect">
            <a:avLst/>
          </a:prstGeom>
        </p:spPr>
      </p:pic>
    </p:spTree>
    <p:extLst>
      <p:ext uri="{BB962C8B-B14F-4D97-AF65-F5344CB8AC3E}">
        <p14:creationId xmlns:p14="http://schemas.microsoft.com/office/powerpoint/2010/main" val="1969469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Link </a:t>
            </a:r>
            <a:r>
              <a:rPr lang="nl-NL" dirty="0" err="1"/>
              <a:t>with</a:t>
            </a:r>
            <a:r>
              <a:rPr lang="nl-NL" dirty="0"/>
              <a:t> HIX data</a:t>
            </a:r>
            <a:endParaRPr lang="en-GB" dirty="0"/>
          </a:p>
        </p:txBody>
      </p:sp>
      <p:pic>
        <p:nvPicPr>
          <p:cNvPr id="4"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7616" y="989902"/>
            <a:ext cx="4789451" cy="3592089"/>
          </a:xfrm>
        </p:spPr>
      </p:pic>
      <p:sp>
        <p:nvSpPr>
          <p:cNvPr id="5" name="Rectangle 4">
            <a:extLst>
              <a:ext uri="{FF2B5EF4-FFF2-40B4-BE49-F238E27FC236}">
                <a16:creationId xmlns:a16="http://schemas.microsoft.com/office/drawing/2014/main" id="{C2BDAE73-BAAE-4647-A8E9-87DF717FEB4C}"/>
              </a:ext>
            </a:extLst>
          </p:cNvPr>
          <p:cNvSpPr/>
          <p:nvPr/>
        </p:nvSpPr>
        <p:spPr>
          <a:xfrm>
            <a:off x="609600" y="1651000"/>
            <a:ext cx="8064500" cy="1435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a:t>
            </a:r>
            <a:r>
              <a:rPr lang="en-US" dirty="0" err="1"/>
              <a:t>suggeste</a:t>
            </a:r>
            <a:r>
              <a:rPr lang="en-US" dirty="0"/>
              <a:t> we delete </a:t>
            </a:r>
          </a:p>
        </p:txBody>
      </p:sp>
    </p:spTree>
    <p:extLst>
      <p:ext uri="{BB962C8B-B14F-4D97-AF65-F5344CB8AC3E}">
        <p14:creationId xmlns:p14="http://schemas.microsoft.com/office/powerpoint/2010/main" val="1713725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64F620-D682-4F03-9D7B-42C53B56BEE1}"/>
              </a:ext>
            </a:extLst>
          </p:cNvPr>
          <p:cNvSpPr>
            <a:spLocks noGrp="1"/>
          </p:cNvSpPr>
          <p:nvPr>
            <p:ph type="title"/>
          </p:nvPr>
        </p:nvSpPr>
        <p:spPr/>
        <p:txBody>
          <a:bodyPr/>
          <a:lstStyle/>
          <a:p>
            <a:r>
              <a:rPr lang="nl-NL" dirty="0" err="1">
                <a:latin typeface="Arial Black"/>
              </a:rPr>
              <a:t>Caveats</a:t>
            </a:r>
            <a:endParaRPr lang="nl-NL" dirty="0">
              <a:latin typeface="Arial Black"/>
            </a:endParaRPr>
          </a:p>
        </p:txBody>
      </p:sp>
      <p:sp>
        <p:nvSpPr>
          <p:cNvPr id="3" name="Tijdelijke aanduiding voor inhoud 2">
            <a:extLst>
              <a:ext uri="{FF2B5EF4-FFF2-40B4-BE49-F238E27FC236}">
                <a16:creationId xmlns:a16="http://schemas.microsoft.com/office/drawing/2014/main" id="{B94F95EA-1D84-4845-BC36-B9217DCCB830}"/>
              </a:ext>
            </a:extLst>
          </p:cNvPr>
          <p:cNvSpPr>
            <a:spLocks noGrp="1"/>
          </p:cNvSpPr>
          <p:nvPr>
            <p:ph idx="1"/>
          </p:nvPr>
        </p:nvSpPr>
        <p:spPr/>
        <p:txBody>
          <a:bodyPr vert="horz" wrap="square" lIns="91440" tIns="45720" rIns="91440" bIns="45720" rtlCol="0" anchor="t">
            <a:normAutofit/>
          </a:bodyPr>
          <a:lstStyle/>
          <a:p>
            <a:pPr marL="285750" indent="-285750">
              <a:buChar char="•"/>
            </a:pPr>
            <a:r>
              <a:rPr lang="nl-NL" dirty="0">
                <a:cs typeface="Arial" panose="020B0604020202020204"/>
              </a:rPr>
              <a:t>Model </a:t>
            </a:r>
            <a:r>
              <a:rPr lang="nl-NL" dirty="0" err="1">
                <a:cs typeface="Arial" panose="020B0604020202020204"/>
              </a:rPr>
              <a:t>results</a:t>
            </a:r>
            <a:r>
              <a:rPr lang="nl-NL" dirty="0">
                <a:cs typeface="Arial" panose="020B0604020202020204"/>
              </a:rPr>
              <a:t> are </a:t>
            </a:r>
            <a:r>
              <a:rPr lang="nl-NL" dirty="0" err="1">
                <a:cs typeface="Arial" panose="020B0604020202020204"/>
              </a:rPr>
              <a:t>for</a:t>
            </a:r>
            <a:r>
              <a:rPr lang="nl-NL" dirty="0">
                <a:cs typeface="Arial" panose="020B0604020202020204"/>
              </a:rPr>
              <a:t> </a:t>
            </a:r>
            <a:r>
              <a:rPr lang="nl-NL" dirty="0" err="1">
                <a:cs typeface="Arial" panose="020B0604020202020204"/>
              </a:rPr>
              <a:t>the</a:t>
            </a:r>
            <a:r>
              <a:rPr lang="nl-NL" dirty="0">
                <a:cs typeface="Arial" panose="020B0604020202020204"/>
              </a:rPr>
              <a:t> "</a:t>
            </a:r>
            <a:r>
              <a:rPr lang="nl-NL" dirty="0" err="1">
                <a:cs typeface="Arial" panose="020B0604020202020204"/>
              </a:rPr>
              <a:t>average</a:t>
            </a:r>
            <a:r>
              <a:rPr lang="nl-NL" dirty="0">
                <a:cs typeface="Arial" panose="020B0604020202020204"/>
              </a:rPr>
              <a:t>" </a:t>
            </a:r>
            <a:r>
              <a:rPr lang="nl-NL" dirty="0" err="1">
                <a:cs typeface="Arial" panose="020B0604020202020204"/>
              </a:rPr>
              <a:t>patient</a:t>
            </a:r>
            <a:r>
              <a:rPr lang="nl-NL" dirty="0">
                <a:cs typeface="Arial" panose="020B0604020202020204"/>
              </a:rPr>
              <a:t>: a </a:t>
            </a:r>
            <a:r>
              <a:rPr lang="nl-NL" dirty="0" err="1">
                <a:cs typeface="Arial" panose="020B0604020202020204"/>
              </a:rPr>
              <a:t>clinical</a:t>
            </a:r>
            <a:r>
              <a:rPr lang="nl-NL" dirty="0">
                <a:cs typeface="Arial" panose="020B0604020202020204"/>
              </a:rPr>
              <a:t> expert opinion is important </a:t>
            </a:r>
            <a:r>
              <a:rPr lang="nl-NL" dirty="0" err="1">
                <a:cs typeface="Arial" panose="020B0604020202020204"/>
              </a:rPr>
              <a:t>for</a:t>
            </a:r>
            <a:r>
              <a:rPr lang="nl-NL" dirty="0">
                <a:cs typeface="Arial" panose="020B0604020202020204"/>
              </a:rPr>
              <a:t> </a:t>
            </a:r>
            <a:r>
              <a:rPr lang="nl-NL" dirty="0" err="1">
                <a:cs typeface="Arial" panose="020B0604020202020204"/>
              </a:rPr>
              <a:t>extrapolation</a:t>
            </a:r>
            <a:r>
              <a:rPr lang="nl-NL" dirty="0">
                <a:cs typeface="Arial" panose="020B0604020202020204"/>
              </a:rPr>
              <a:t> </a:t>
            </a:r>
            <a:r>
              <a:rPr lang="nl-NL" dirty="0" err="1">
                <a:cs typeface="Arial" panose="020B0604020202020204"/>
              </a:rPr>
              <a:t>for</a:t>
            </a:r>
            <a:r>
              <a:rPr lang="nl-NL" dirty="0">
                <a:cs typeface="Arial" panose="020B0604020202020204"/>
              </a:rPr>
              <a:t> </a:t>
            </a:r>
            <a:r>
              <a:rPr lang="nl-NL" dirty="0" err="1">
                <a:cs typeface="Arial" panose="020B0604020202020204"/>
              </a:rPr>
              <a:t>individuals</a:t>
            </a:r>
            <a:r>
              <a:rPr lang="nl-NL" dirty="0">
                <a:cs typeface="Arial" panose="020B0604020202020204"/>
              </a:rPr>
              <a:t> </a:t>
            </a:r>
          </a:p>
          <a:p>
            <a:pPr marL="971550" indent="-285750">
              <a:buChar char="•"/>
            </a:pPr>
            <a:r>
              <a:rPr lang="nl-NL" dirty="0" err="1">
                <a:ea typeface="+mn-lt"/>
                <a:cs typeface="+mn-lt"/>
              </a:rPr>
              <a:t>Comorbidities</a:t>
            </a:r>
            <a:r>
              <a:rPr lang="nl-NL" dirty="0">
                <a:ea typeface="+mn-lt"/>
                <a:cs typeface="+mn-lt"/>
              </a:rPr>
              <a:t> are </a:t>
            </a:r>
            <a:r>
              <a:rPr lang="nl-NL" dirty="0" err="1">
                <a:ea typeface="+mn-lt"/>
                <a:cs typeface="+mn-lt"/>
              </a:rPr>
              <a:t>not</a:t>
            </a:r>
            <a:r>
              <a:rPr lang="nl-NL" dirty="0">
                <a:ea typeface="+mn-lt"/>
                <a:cs typeface="+mn-lt"/>
              </a:rPr>
              <a:t> taken </a:t>
            </a:r>
            <a:r>
              <a:rPr lang="nl-NL" dirty="0" err="1">
                <a:ea typeface="+mn-lt"/>
                <a:cs typeface="+mn-lt"/>
              </a:rPr>
              <a:t>into</a:t>
            </a:r>
            <a:r>
              <a:rPr lang="nl-NL" dirty="0">
                <a:ea typeface="+mn-lt"/>
                <a:cs typeface="+mn-lt"/>
              </a:rPr>
              <a:t> account </a:t>
            </a:r>
          </a:p>
          <a:p>
            <a:pPr marL="285750" indent="-285750">
              <a:buChar char="•"/>
            </a:pPr>
            <a:r>
              <a:rPr lang="nl-NL" dirty="0" err="1">
                <a:ea typeface="+mn-lt"/>
                <a:cs typeface="+mn-lt"/>
              </a:rPr>
              <a:t>Disutility's</a:t>
            </a:r>
            <a:r>
              <a:rPr lang="nl-NL" dirty="0">
                <a:ea typeface="+mn-lt"/>
                <a:cs typeface="+mn-lt"/>
              </a:rPr>
              <a:t> </a:t>
            </a:r>
            <a:r>
              <a:rPr lang="nl-NL" dirty="0" err="1">
                <a:ea typeface="+mn-lt"/>
                <a:cs typeface="+mn-lt"/>
              </a:rPr>
              <a:t>for</a:t>
            </a:r>
            <a:r>
              <a:rPr lang="nl-NL" dirty="0">
                <a:ea typeface="+mn-lt"/>
                <a:cs typeface="+mn-lt"/>
              </a:rPr>
              <a:t> recovery </a:t>
            </a:r>
            <a:r>
              <a:rPr lang="nl-NL" dirty="0" err="1">
                <a:ea typeface="+mn-lt"/>
                <a:cs typeface="+mn-lt"/>
              </a:rPr>
              <a:t>from</a:t>
            </a:r>
            <a:r>
              <a:rPr lang="nl-NL" dirty="0">
                <a:ea typeface="+mn-lt"/>
                <a:cs typeface="+mn-lt"/>
              </a:rPr>
              <a:t> </a:t>
            </a:r>
            <a:r>
              <a:rPr lang="nl-NL" dirty="0" err="1">
                <a:ea typeface="+mn-lt"/>
                <a:cs typeface="+mn-lt"/>
              </a:rPr>
              <a:t>surgery</a:t>
            </a:r>
            <a:r>
              <a:rPr lang="nl-NL" dirty="0">
                <a:ea typeface="+mn-lt"/>
                <a:cs typeface="+mn-lt"/>
              </a:rPr>
              <a:t> is </a:t>
            </a:r>
            <a:r>
              <a:rPr lang="nl-NL" dirty="0" err="1">
                <a:ea typeface="+mn-lt"/>
                <a:cs typeface="+mn-lt"/>
              </a:rPr>
              <a:t>not</a:t>
            </a:r>
            <a:r>
              <a:rPr lang="nl-NL" dirty="0">
                <a:ea typeface="+mn-lt"/>
                <a:cs typeface="+mn-lt"/>
              </a:rPr>
              <a:t> taken </a:t>
            </a:r>
            <a:r>
              <a:rPr lang="nl-NL" dirty="0" err="1">
                <a:ea typeface="+mn-lt"/>
                <a:cs typeface="+mn-lt"/>
              </a:rPr>
              <a:t>into</a:t>
            </a:r>
            <a:r>
              <a:rPr lang="nl-NL" dirty="0">
                <a:ea typeface="+mn-lt"/>
                <a:cs typeface="+mn-lt"/>
              </a:rPr>
              <a:t> account (as we </a:t>
            </a:r>
            <a:r>
              <a:rPr lang="nl-NL" dirty="0" err="1">
                <a:ea typeface="+mn-lt"/>
                <a:cs typeface="+mn-lt"/>
              </a:rPr>
              <a:t>assume</a:t>
            </a:r>
            <a:r>
              <a:rPr lang="nl-NL" dirty="0">
                <a:ea typeface="+mn-lt"/>
                <a:cs typeface="+mn-lt"/>
              </a:rPr>
              <a:t> </a:t>
            </a:r>
            <a:r>
              <a:rPr lang="nl-NL" dirty="0" err="1">
                <a:ea typeface="+mn-lt"/>
                <a:cs typeface="+mn-lt"/>
              </a:rPr>
              <a:t>this</a:t>
            </a:r>
            <a:r>
              <a:rPr lang="nl-NL" dirty="0">
                <a:ea typeface="+mn-lt"/>
                <a:cs typeface="+mn-lt"/>
              </a:rPr>
              <a:t> is </a:t>
            </a:r>
            <a:r>
              <a:rPr lang="nl-NL" dirty="0" err="1">
                <a:ea typeface="+mn-lt"/>
                <a:cs typeface="+mn-lt"/>
              </a:rPr>
              <a:t>similar</a:t>
            </a:r>
            <a:r>
              <a:rPr lang="nl-NL" dirty="0">
                <a:ea typeface="+mn-lt"/>
                <a:cs typeface="+mn-lt"/>
              </a:rPr>
              <a:t> </a:t>
            </a:r>
            <a:r>
              <a:rPr lang="nl-NL" dirty="0" err="1">
                <a:ea typeface="+mn-lt"/>
                <a:cs typeface="+mn-lt"/>
              </a:rPr>
              <a:t>regardless</a:t>
            </a:r>
            <a:r>
              <a:rPr lang="nl-NL" dirty="0">
                <a:ea typeface="+mn-lt"/>
                <a:cs typeface="+mn-lt"/>
              </a:rPr>
              <a:t> </a:t>
            </a:r>
            <a:r>
              <a:rPr lang="nl-NL" dirty="0" err="1">
                <a:ea typeface="+mn-lt"/>
                <a:cs typeface="+mn-lt"/>
              </a:rPr>
              <a:t>the</a:t>
            </a:r>
            <a:r>
              <a:rPr lang="nl-NL" dirty="0">
                <a:ea typeface="+mn-lt"/>
                <a:cs typeface="+mn-lt"/>
              </a:rPr>
              <a:t> time of delay) </a:t>
            </a:r>
            <a:endParaRPr lang="nl-NL" dirty="0">
              <a:cs typeface="Arial" panose="020B0604020202020204"/>
            </a:endParaRPr>
          </a:p>
          <a:p>
            <a:pPr marL="285750" indent="-285750">
              <a:buChar char="•"/>
            </a:pPr>
            <a:r>
              <a:rPr lang="nl-NL" dirty="0" err="1">
                <a:cs typeface="Arial" panose="020B0604020202020204"/>
              </a:rPr>
              <a:t>Assumptions</a:t>
            </a:r>
            <a:r>
              <a:rPr lang="nl-NL" dirty="0">
                <a:cs typeface="Arial" panose="020B0604020202020204"/>
              </a:rPr>
              <a:t>: </a:t>
            </a:r>
            <a:endParaRPr lang="nl-NL" dirty="0"/>
          </a:p>
          <a:p>
            <a:pPr marL="628650" lvl="1" indent="-285750">
              <a:buChar char="•"/>
            </a:pPr>
            <a:r>
              <a:rPr lang="nl-NL" i="0" dirty="0" err="1">
                <a:cs typeface="Arial" panose="020B0604020202020204"/>
              </a:rPr>
              <a:t>All</a:t>
            </a:r>
            <a:r>
              <a:rPr lang="nl-NL" i="0" dirty="0">
                <a:cs typeface="Arial" panose="020B0604020202020204"/>
              </a:rPr>
              <a:t> </a:t>
            </a:r>
            <a:r>
              <a:rPr lang="nl-NL" i="0" dirty="0" err="1">
                <a:cs typeface="Arial" panose="020B0604020202020204"/>
              </a:rPr>
              <a:t>surgeries</a:t>
            </a:r>
            <a:r>
              <a:rPr lang="nl-NL" i="0" dirty="0">
                <a:cs typeface="Arial" panose="020B0604020202020204"/>
              </a:rPr>
              <a:t> are </a:t>
            </a:r>
            <a:r>
              <a:rPr lang="en-US" i="0" dirty="0">
                <a:cs typeface="Arial" panose="020B0604020202020204"/>
              </a:rPr>
              <a:t>successful </a:t>
            </a:r>
            <a:endParaRPr lang="nl-NL" i="0" dirty="0">
              <a:cs typeface="Arial" panose="020B0604020202020204"/>
            </a:endParaRPr>
          </a:p>
          <a:p>
            <a:pPr marL="628650" lvl="1" indent="-285750">
              <a:buChar char="•"/>
            </a:pPr>
            <a:r>
              <a:rPr lang="nl-NL" i="0" dirty="0">
                <a:cs typeface="Arial" panose="020B0604020202020204"/>
              </a:rPr>
              <a:t>COVID-19 </a:t>
            </a:r>
            <a:r>
              <a:rPr lang="nl-NL" i="0" dirty="0" err="1">
                <a:cs typeface="Arial" panose="020B0604020202020204"/>
              </a:rPr>
              <a:t>situation</a:t>
            </a:r>
            <a:r>
              <a:rPr lang="nl-NL" i="0" dirty="0">
                <a:cs typeface="Arial" panose="020B0604020202020204"/>
              </a:rPr>
              <a:t> does </a:t>
            </a:r>
            <a:r>
              <a:rPr lang="nl-NL" i="0" dirty="0" err="1">
                <a:cs typeface="Arial" panose="020B0604020202020204"/>
              </a:rPr>
              <a:t>not</a:t>
            </a:r>
            <a:r>
              <a:rPr lang="nl-NL" i="0" dirty="0">
                <a:cs typeface="Arial" panose="020B0604020202020204"/>
              </a:rPr>
              <a:t> affect </a:t>
            </a:r>
            <a:r>
              <a:rPr lang="nl-NL" i="0" dirty="0" err="1">
                <a:cs typeface="Arial" panose="020B0604020202020204"/>
              </a:rPr>
              <a:t>the</a:t>
            </a:r>
            <a:r>
              <a:rPr lang="nl-NL" i="0" dirty="0">
                <a:cs typeface="Arial" panose="020B0604020202020204"/>
              </a:rPr>
              <a:t> </a:t>
            </a:r>
            <a:r>
              <a:rPr lang="nl-NL" i="0" dirty="0" err="1">
                <a:cs typeface="Arial" panose="020B0604020202020204"/>
              </a:rPr>
              <a:t>quality</a:t>
            </a:r>
            <a:r>
              <a:rPr lang="nl-NL" i="0" dirty="0">
                <a:cs typeface="Arial" panose="020B0604020202020204"/>
              </a:rPr>
              <a:t> of care in </a:t>
            </a:r>
            <a:r>
              <a:rPr lang="nl-NL" i="0" dirty="0" err="1">
                <a:cs typeface="Arial" panose="020B0604020202020204"/>
              </a:rPr>
              <a:t>the</a:t>
            </a:r>
            <a:r>
              <a:rPr lang="nl-NL" i="0" dirty="0">
                <a:cs typeface="Arial" panose="020B0604020202020204"/>
              </a:rPr>
              <a:t> Erasmus MC  </a:t>
            </a:r>
          </a:p>
          <a:p>
            <a:pPr marL="628650" lvl="1" indent="-285750">
              <a:buChar char="•"/>
            </a:pPr>
            <a:r>
              <a:rPr lang="nl-NL" i="0" dirty="0">
                <a:cs typeface="Arial" panose="020B0604020202020204"/>
              </a:rPr>
              <a:t>COVID-19 </a:t>
            </a:r>
            <a:r>
              <a:rPr lang="nl-NL" i="0" dirty="0" err="1">
                <a:cs typeface="Arial" panose="020B0604020202020204"/>
              </a:rPr>
              <a:t>situation</a:t>
            </a:r>
            <a:r>
              <a:rPr lang="nl-NL" i="0" dirty="0">
                <a:cs typeface="Arial" panose="020B0604020202020204"/>
              </a:rPr>
              <a:t> does </a:t>
            </a:r>
            <a:r>
              <a:rPr lang="nl-NL" i="0" dirty="0" err="1">
                <a:cs typeface="Arial" panose="020B0604020202020204"/>
              </a:rPr>
              <a:t>not</a:t>
            </a:r>
            <a:r>
              <a:rPr lang="nl-NL" i="0" dirty="0">
                <a:cs typeface="Arial" panose="020B0604020202020204"/>
              </a:rPr>
              <a:t> change </a:t>
            </a:r>
            <a:r>
              <a:rPr lang="nl-NL" i="0" dirty="0" err="1">
                <a:cs typeface="Arial" panose="020B0604020202020204"/>
              </a:rPr>
              <a:t>the</a:t>
            </a:r>
            <a:r>
              <a:rPr lang="nl-NL" i="0" dirty="0">
                <a:cs typeface="Arial" panose="020B0604020202020204"/>
              </a:rPr>
              <a:t> parameter </a:t>
            </a:r>
            <a:r>
              <a:rPr lang="nl-NL" i="0" dirty="0" err="1">
                <a:cs typeface="Arial" panose="020B0604020202020204"/>
              </a:rPr>
              <a:t>values</a:t>
            </a:r>
            <a:r>
              <a:rPr lang="nl-NL" i="0" dirty="0">
                <a:cs typeface="Arial" panose="020B0604020202020204"/>
              </a:rPr>
              <a:t> (</a:t>
            </a:r>
            <a:r>
              <a:rPr lang="nl-NL" i="0" dirty="0" err="1">
                <a:cs typeface="Arial" panose="020B0604020202020204"/>
              </a:rPr>
              <a:t>QoL</a:t>
            </a:r>
            <a:r>
              <a:rPr lang="nl-NL" i="0" dirty="0">
                <a:cs typeface="Arial" panose="020B0604020202020204"/>
              </a:rPr>
              <a:t> </a:t>
            </a:r>
            <a:r>
              <a:rPr lang="nl-NL" i="0" dirty="0" err="1">
                <a:cs typeface="Arial" panose="020B0604020202020204"/>
              </a:rPr>
              <a:t>and</a:t>
            </a:r>
            <a:r>
              <a:rPr lang="nl-NL" i="0" dirty="0">
                <a:cs typeface="Arial" panose="020B0604020202020204"/>
              </a:rPr>
              <a:t> survival of </a:t>
            </a:r>
            <a:r>
              <a:rPr lang="nl-NL" i="0" dirty="0" err="1">
                <a:cs typeface="Arial" panose="020B0604020202020204"/>
              </a:rPr>
              <a:t>patients</a:t>
            </a:r>
            <a:r>
              <a:rPr lang="nl-NL" i="0" dirty="0">
                <a:cs typeface="Arial" panose="020B0604020202020204"/>
              </a:rPr>
              <a:t>)</a:t>
            </a:r>
          </a:p>
          <a:p>
            <a:pPr marL="285750">
              <a:buChar char="•"/>
            </a:pPr>
            <a:r>
              <a:rPr lang="nl-NL" dirty="0">
                <a:cs typeface="Arial" panose="020B0604020202020204"/>
              </a:rPr>
              <a:t> </a:t>
            </a:r>
            <a:r>
              <a:rPr lang="nl-NL" dirty="0" err="1">
                <a:cs typeface="Arial" panose="020B0604020202020204"/>
              </a:rPr>
              <a:t>Because</a:t>
            </a:r>
            <a:r>
              <a:rPr lang="nl-NL" dirty="0">
                <a:cs typeface="Arial" panose="020B0604020202020204"/>
              </a:rPr>
              <a:t> of these </a:t>
            </a:r>
            <a:r>
              <a:rPr lang="nl-NL" dirty="0" err="1">
                <a:cs typeface="Arial" panose="020B0604020202020204"/>
              </a:rPr>
              <a:t>assumptions</a:t>
            </a:r>
            <a:r>
              <a:rPr lang="nl-NL" dirty="0">
                <a:cs typeface="Arial" panose="020B0604020202020204"/>
              </a:rPr>
              <a:t>, operations in </a:t>
            </a:r>
            <a:r>
              <a:rPr lang="nl-NL" dirty="0" err="1">
                <a:cs typeface="Arial" panose="020B0604020202020204"/>
              </a:rPr>
              <a:t>our</a:t>
            </a:r>
            <a:r>
              <a:rPr lang="nl-NL" dirty="0">
                <a:cs typeface="Arial" panose="020B0604020202020204"/>
              </a:rPr>
              <a:t> model </a:t>
            </a:r>
            <a:r>
              <a:rPr lang="nl-NL" dirty="0" err="1">
                <a:cs typeface="Arial" panose="020B0604020202020204"/>
              </a:rPr>
              <a:t>can</a:t>
            </a:r>
            <a:r>
              <a:rPr lang="nl-NL" dirty="0">
                <a:cs typeface="Arial" panose="020B0604020202020204"/>
              </a:rPr>
              <a:t> </a:t>
            </a:r>
            <a:r>
              <a:rPr lang="nl-NL" dirty="0" err="1">
                <a:cs typeface="Arial" panose="020B0604020202020204"/>
              </a:rPr>
              <a:t>only</a:t>
            </a:r>
            <a:r>
              <a:rPr lang="nl-NL" dirty="0">
                <a:cs typeface="Arial" panose="020B0604020202020204"/>
              </a:rPr>
              <a:t> benefit </a:t>
            </a:r>
            <a:r>
              <a:rPr lang="nl-NL" dirty="0" err="1">
                <a:cs typeface="Arial" panose="020B0604020202020204"/>
              </a:rPr>
              <a:t>patients</a:t>
            </a:r>
            <a:r>
              <a:rPr lang="nl-NL" dirty="0">
                <a:cs typeface="Arial" panose="020B0604020202020204"/>
              </a:rPr>
              <a:t>. </a:t>
            </a:r>
            <a:r>
              <a:rPr lang="nl-NL" dirty="0" err="1">
                <a:cs typeface="Arial" panose="020B0604020202020204"/>
              </a:rPr>
              <a:t>Therefore</a:t>
            </a:r>
            <a:r>
              <a:rPr lang="nl-NL" dirty="0">
                <a:cs typeface="Arial" panose="020B0604020202020204"/>
              </a:rPr>
              <a:t> </a:t>
            </a:r>
            <a:r>
              <a:rPr lang="nl-NL" dirty="0" err="1">
                <a:cs typeface="Arial" panose="020B0604020202020204"/>
              </a:rPr>
              <a:t>the</a:t>
            </a:r>
            <a:r>
              <a:rPr lang="nl-NL" dirty="0">
                <a:cs typeface="Arial" panose="020B0604020202020204"/>
              </a:rPr>
              <a:t> absolute </a:t>
            </a:r>
            <a:r>
              <a:rPr lang="nl-NL" dirty="0" err="1">
                <a:cs typeface="Arial" panose="020B0604020202020204"/>
              </a:rPr>
              <a:t>QALYs</a:t>
            </a:r>
            <a:r>
              <a:rPr lang="nl-NL" dirty="0">
                <a:cs typeface="Arial" panose="020B0604020202020204"/>
              </a:rPr>
              <a:t> </a:t>
            </a:r>
            <a:r>
              <a:rPr lang="nl-NL" dirty="0" err="1">
                <a:cs typeface="Arial" panose="020B0604020202020204"/>
              </a:rPr>
              <a:t>associated</a:t>
            </a:r>
            <a:r>
              <a:rPr lang="nl-NL" dirty="0">
                <a:cs typeface="Arial" panose="020B0604020202020204"/>
              </a:rPr>
              <a:t> </a:t>
            </a:r>
            <a:r>
              <a:rPr lang="nl-NL" dirty="0" err="1">
                <a:cs typeface="Arial" panose="020B0604020202020204"/>
              </a:rPr>
              <a:t>with</a:t>
            </a:r>
            <a:r>
              <a:rPr lang="nl-NL" dirty="0">
                <a:cs typeface="Arial" panose="020B0604020202020204"/>
              </a:rPr>
              <a:t> operations are </a:t>
            </a:r>
            <a:r>
              <a:rPr lang="nl-NL" dirty="0" err="1">
                <a:cs typeface="Arial" panose="020B0604020202020204"/>
              </a:rPr>
              <a:t>too</a:t>
            </a:r>
            <a:r>
              <a:rPr lang="nl-NL" dirty="0">
                <a:cs typeface="Arial" panose="020B0604020202020204"/>
              </a:rPr>
              <a:t> </a:t>
            </a:r>
            <a:r>
              <a:rPr lang="nl-NL" dirty="0" err="1">
                <a:cs typeface="Arial" panose="020B0604020202020204"/>
              </a:rPr>
              <a:t>optimistic</a:t>
            </a:r>
            <a:r>
              <a:rPr lang="nl-NL" dirty="0">
                <a:cs typeface="Arial" panose="020B0604020202020204"/>
              </a:rPr>
              <a:t>. </a:t>
            </a:r>
            <a:endParaRPr lang="nl-NL" i="0" dirty="0">
              <a:cs typeface="Arial" panose="020B0604020202020204"/>
            </a:endParaRPr>
          </a:p>
          <a:p>
            <a:pPr marL="628650" lvl="1" indent="-285750">
              <a:buChar char="•"/>
            </a:pPr>
            <a:endParaRPr lang="nl-NL" i="0" dirty="0">
              <a:cs typeface="Arial" panose="020B0604020202020204"/>
            </a:endParaRPr>
          </a:p>
          <a:p>
            <a:pPr marL="628650" lvl="1" indent="-285750">
              <a:buChar char="•"/>
            </a:pPr>
            <a:endParaRPr lang="nl-NL" i="0" dirty="0">
              <a:cs typeface="Arial" panose="020B0604020202020204"/>
            </a:endParaRPr>
          </a:p>
          <a:p>
            <a:pPr marL="285750" indent="-285750">
              <a:buChar char="•"/>
            </a:pPr>
            <a:endParaRPr lang="nl-NL" dirty="0">
              <a:cs typeface="Arial" panose="020B0604020202020204"/>
            </a:endParaRPr>
          </a:p>
          <a:p>
            <a:pPr marL="285750" indent="-285750">
              <a:buChar char="•"/>
            </a:pPr>
            <a:endParaRPr lang="nl-NL" dirty="0">
              <a:cs typeface="Arial" panose="020B0604020202020204"/>
            </a:endParaRPr>
          </a:p>
          <a:p>
            <a:pPr marL="285750" indent="-285750">
              <a:buChar char="•"/>
            </a:pPr>
            <a:endParaRPr lang="nl-NL" dirty="0">
              <a:cs typeface="Arial" panose="020B0604020202020204"/>
            </a:endParaRPr>
          </a:p>
          <a:p>
            <a:endParaRPr lang="nl-NL" dirty="0">
              <a:cs typeface="Arial" panose="020B0604020202020204"/>
            </a:endParaRPr>
          </a:p>
        </p:txBody>
      </p:sp>
    </p:spTree>
    <p:extLst>
      <p:ext uri="{BB962C8B-B14F-4D97-AF65-F5344CB8AC3E}">
        <p14:creationId xmlns:p14="http://schemas.microsoft.com/office/powerpoint/2010/main" val="1501270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713C3E-3B57-304F-BFAC-BB0B75632BCE}"/>
              </a:ext>
            </a:extLst>
          </p:cNvPr>
          <p:cNvPicPr>
            <a:picLocks noChangeAspect="1"/>
          </p:cNvPicPr>
          <p:nvPr/>
        </p:nvPicPr>
        <p:blipFill>
          <a:blip r:embed="rId2"/>
          <a:stretch>
            <a:fillRect/>
          </a:stretch>
        </p:blipFill>
        <p:spPr>
          <a:xfrm>
            <a:off x="304800" y="1201342"/>
            <a:ext cx="5507806" cy="3431381"/>
          </a:xfrm>
          <a:prstGeom prst="rect">
            <a:avLst/>
          </a:prstGeom>
        </p:spPr>
      </p:pic>
      <p:sp>
        <p:nvSpPr>
          <p:cNvPr id="2" name="Title 1">
            <a:extLst>
              <a:ext uri="{FF2B5EF4-FFF2-40B4-BE49-F238E27FC236}">
                <a16:creationId xmlns:a16="http://schemas.microsoft.com/office/drawing/2014/main" id="{002C62BA-D3C8-5541-8E9F-69AAEE55C84F}"/>
              </a:ext>
            </a:extLst>
          </p:cNvPr>
          <p:cNvSpPr>
            <a:spLocks noGrp="1"/>
          </p:cNvSpPr>
          <p:nvPr>
            <p:ph type="title"/>
          </p:nvPr>
        </p:nvSpPr>
        <p:spPr/>
        <p:txBody>
          <a:bodyPr/>
          <a:lstStyle/>
          <a:p>
            <a:r>
              <a:rPr lang="en-US" dirty="0"/>
              <a:t>This approach only work if all stakeholders believe in this idea</a:t>
            </a:r>
          </a:p>
        </p:txBody>
      </p:sp>
      <p:sp>
        <p:nvSpPr>
          <p:cNvPr id="7" name="Content Placeholder 6">
            <a:extLst>
              <a:ext uri="{FF2B5EF4-FFF2-40B4-BE49-F238E27FC236}">
                <a16:creationId xmlns:a16="http://schemas.microsoft.com/office/drawing/2014/main" id="{085A5AE2-ECD0-A046-BA94-40794C337528}"/>
              </a:ext>
            </a:extLst>
          </p:cNvPr>
          <p:cNvSpPr>
            <a:spLocks noGrp="1"/>
          </p:cNvSpPr>
          <p:nvPr>
            <p:ph idx="1"/>
          </p:nvPr>
        </p:nvSpPr>
        <p:spPr>
          <a:xfrm>
            <a:off x="5812606" y="1369219"/>
            <a:ext cx="2702744" cy="3263504"/>
          </a:xfrm>
        </p:spPr>
        <p:txBody>
          <a:bodyPr/>
          <a:lstStyle/>
          <a:p>
            <a:r>
              <a:rPr lang="en-US" dirty="0"/>
              <a:t>Stakeholders:</a:t>
            </a:r>
          </a:p>
          <a:p>
            <a:pPr marL="285750" indent="-285750">
              <a:lnSpc>
                <a:spcPct val="100000"/>
              </a:lnSpc>
              <a:spcBef>
                <a:spcPts val="0"/>
              </a:spcBef>
              <a:buFont typeface="Arial" panose="020B0604020202020204" pitchFamily="34" charset="0"/>
              <a:buChar char="•"/>
            </a:pPr>
            <a:r>
              <a:rPr lang="en-US" dirty="0"/>
              <a:t>Doctors</a:t>
            </a:r>
          </a:p>
          <a:p>
            <a:pPr marL="285750" indent="-285750">
              <a:lnSpc>
                <a:spcPct val="100000"/>
              </a:lnSpc>
              <a:spcBef>
                <a:spcPts val="0"/>
              </a:spcBef>
              <a:buFont typeface="Arial" panose="020B0604020202020204" pitchFamily="34" charset="0"/>
              <a:buChar char="•"/>
            </a:pPr>
            <a:r>
              <a:rPr lang="en-US" dirty="0"/>
              <a:t>Patients</a:t>
            </a:r>
          </a:p>
          <a:p>
            <a:pPr marL="285750" indent="-285750">
              <a:lnSpc>
                <a:spcPct val="100000"/>
              </a:lnSpc>
              <a:spcBef>
                <a:spcPts val="0"/>
              </a:spcBef>
              <a:buFont typeface="Arial" panose="020B0604020202020204" pitchFamily="34" charset="0"/>
              <a:buChar char="•"/>
            </a:pPr>
            <a:r>
              <a:rPr lang="en-US" dirty="0"/>
              <a:t>Decision makers</a:t>
            </a:r>
          </a:p>
          <a:p>
            <a:pPr marL="285750" indent="-285750">
              <a:lnSpc>
                <a:spcPct val="100000"/>
              </a:lnSpc>
              <a:spcBef>
                <a:spcPts val="0"/>
              </a:spcBef>
              <a:buFont typeface="Arial" panose="020B0604020202020204" pitchFamily="34" charset="0"/>
              <a:buChar char="•"/>
            </a:pPr>
            <a:endParaRPr lang="en-US" dirty="0"/>
          </a:p>
          <a:p>
            <a:pPr>
              <a:lnSpc>
                <a:spcPct val="100000"/>
              </a:lnSpc>
              <a:spcBef>
                <a:spcPts val="0"/>
              </a:spcBef>
            </a:pPr>
            <a:endParaRPr lang="en-US" dirty="0"/>
          </a:p>
        </p:txBody>
      </p:sp>
    </p:spTree>
    <p:extLst>
      <p:ext uri="{BB962C8B-B14F-4D97-AF65-F5344CB8AC3E}">
        <p14:creationId xmlns:p14="http://schemas.microsoft.com/office/powerpoint/2010/main" val="930595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BE7A8-B4F0-B649-9620-596DB36139FB}"/>
              </a:ext>
            </a:extLst>
          </p:cNvPr>
          <p:cNvSpPr>
            <a:spLocks noGrp="1"/>
          </p:cNvSpPr>
          <p:nvPr>
            <p:ph type="title"/>
          </p:nvPr>
        </p:nvSpPr>
        <p:spPr/>
        <p:txBody>
          <a:bodyPr/>
          <a:lstStyle/>
          <a:p>
            <a:r>
              <a:rPr lang="en-US" dirty="0"/>
              <a:t>Media</a:t>
            </a:r>
          </a:p>
        </p:txBody>
      </p:sp>
      <p:pic>
        <p:nvPicPr>
          <p:cNvPr id="7" name="Picture 6">
            <a:extLst>
              <a:ext uri="{FF2B5EF4-FFF2-40B4-BE49-F238E27FC236}">
                <a16:creationId xmlns:a16="http://schemas.microsoft.com/office/drawing/2014/main" id="{C208C2C6-E68C-0F43-A15C-912BAE08707F}"/>
              </a:ext>
            </a:extLst>
          </p:cNvPr>
          <p:cNvPicPr>
            <a:picLocks noChangeAspect="1"/>
          </p:cNvPicPr>
          <p:nvPr/>
        </p:nvPicPr>
        <p:blipFill>
          <a:blip r:embed="rId2"/>
          <a:stretch>
            <a:fillRect/>
          </a:stretch>
        </p:blipFill>
        <p:spPr>
          <a:xfrm>
            <a:off x="625101" y="1182911"/>
            <a:ext cx="3946899" cy="2777677"/>
          </a:xfrm>
          <a:prstGeom prst="rect">
            <a:avLst/>
          </a:prstGeom>
        </p:spPr>
      </p:pic>
      <p:pic>
        <p:nvPicPr>
          <p:cNvPr id="5" name="Picture 4">
            <a:extLst>
              <a:ext uri="{FF2B5EF4-FFF2-40B4-BE49-F238E27FC236}">
                <a16:creationId xmlns:a16="http://schemas.microsoft.com/office/drawing/2014/main" id="{B9B78D82-0FAE-0C4A-A6DB-711D01F122DB}"/>
              </a:ext>
            </a:extLst>
          </p:cNvPr>
          <p:cNvPicPr>
            <a:picLocks noChangeAspect="1"/>
          </p:cNvPicPr>
          <p:nvPr/>
        </p:nvPicPr>
        <p:blipFill rotWithShape="1">
          <a:blip r:embed="rId3"/>
          <a:srcRect r="2047" b="18587"/>
          <a:stretch/>
        </p:blipFill>
        <p:spPr>
          <a:xfrm>
            <a:off x="5266355" y="388303"/>
            <a:ext cx="3877645" cy="3071506"/>
          </a:xfrm>
          <a:prstGeom prst="rect">
            <a:avLst/>
          </a:prstGeom>
        </p:spPr>
      </p:pic>
      <p:pic>
        <p:nvPicPr>
          <p:cNvPr id="4" name="Content Placeholder 4">
            <a:extLst>
              <a:ext uri="{FF2B5EF4-FFF2-40B4-BE49-F238E27FC236}">
                <a16:creationId xmlns:a16="http://schemas.microsoft.com/office/drawing/2014/main" id="{30A9B86D-905C-024D-A4A7-7DBEB6BA698C}"/>
              </a:ext>
            </a:extLst>
          </p:cNvPr>
          <p:cNvPicPr>
            <a:picLocks noGrp="1" noChangeAspect="1"/>
          </p:cNvPicPr>
          <p:nvPr>
            <p:ph idx="1"/>
          </p:nvPr>
        </p:nvPicPr>
        <p:blipFill>
          <a:blip r:embed="rId4"/>
          <a:stretch>
            <a:fillRect/>
          </a:stretch>
        </p:blipFill>
        <p:spPr>
          <a:xfrm>
            <a:off x="3068366" y="2862946"/>
            <a:ext cx="3007267" cy="1607750"/>
          </a:xfrm>
        </p:spPr>
      </p:pic>
    </p:spTree>
    <p:extLst>
      <p:ext uri="{BB962C8B-B14F-4D97-AF65-F5344CB8AC3E}">
        <p14:creationId xmlns:p14="http://schemas.microsoft.com/office/powerpoint/2010/main" val="2575962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23053-95E0-9F43-AC09-3DF0A3A99308}"/>
              </a:ext>
            </a:extLst>
          </p:cNvPr>
          <p:cNvSpPr>
            <a:spLocks noGrp="1"/>
          </p:cNvSpPr>
          <p:nvPr>
            <p:ph type="title"/>
          </p:nvPr>
        </p:nvSpPr>
        <p:spPr/>
        <p:txBody>
          <a:bodyPr/>
          <a:lstStyle/>
          <a:p>
            <a:r>
              <a:rPr lang="en-US" dirty="0"/>
              <a:t>Our view about “the real world” was to naïve </a:t>
            </a:r>
          </a:p>
        </p:txBody>
      </p:sp>
      <p:sp>
        <p:nvSpPr>
          <p:cNvPr id="3" name="Content Placeholder 2">
            <a:extLst>
              <a:ext uri="{FF2B5EF4-FFF2-40B4-BE49-F238E27FC236}">
                <a16:creationId xmlns:a16="http://schemas.microsoft.com/office/drawing/2014/main" id="{98701ABC-C6F9-BE49-B22F-D2F30E3DCEC5}"/>
              </a:ext>
            </a:extLst>
          </p:cNvPr>
          <p:cNvSpPr>
            <a:spLocks noGrp="1"/>
          </p:cNvSpPr>
          <p:nvPr>
            <p:ph idx="1"/>
          </p:nvPr>
        </p:nvSpPr>
        <p:spPr>
          <a:xfrm>
            <a:off x="628650" y="1369219"/>
            <a:ext cx="7886700" cy="3063081"/>
          </a:xfrm>
        </p:spPr>
        <p:txBody>
          <a:bodyPr>
            <a:normAutofit/>
          </a:bodyPr>
          <a:lstStyle/>
          <a:p>
            <a:pPr marL="285750" indent="-285750">
              <a:buFontTx/>
              <a:buChar char="-"/>
            </a:pPr>
            <a:r>
              <a:rPr lang="en-US" sz="1600" dirty="0"/>
              <a:t>Decision making theory is nice in theory, but not used the way ”decision scientists” think</a:t>
            </a:r>
          </a:p>
          <a:p>
            <a:pPr marL="285750" indent="-285750">
              <a:buFontTx/>
              <a:buChar char="-"/>
            </a:pPr>
            <a:r>
              <a:rPr lang="en-US" sz="1600" dirty="0"/>
              <a:t>Cost-effectiveness has not been proven for many already implemented interventions.</a:t>
            </a:r>
          </a:p>
          <a:p>
            <a:pPr marL="285750" indent="-285750">
              <a:buFontTx/>
              <a:buChar char="-"/>
            </a:pPr>
            <a:r>
              <a:rPr lang="en-US" sz="1600" dirty="0"/>
              <a:t>For some doctor: decision models” are still rocket science </a:t>
            </a:r>
          </a:p>
          <a:p>
            <a:pPr marL="285750" indent="-285750">
              <a:buFontTx/>
              <a:buChar char="-"/>
            </a:pPr>
            <a:r>
              <a:rPr lang="en-US" sz="1600" dirty="0"/>
              <a:t>Clear communication about what a decision model can and also what it can NOT is important </a:t>
            </a:r>
          </a:p>
          <a:p>
            <a:pPr marL="285750" indent="-285750">
              <a:buFontTx/>
              <a:buChar char="-"/>
            </a:pPr>
            <a:endParaRPr lang="en-US" sz="1600" dirty="0"/>
          </a:p>
          <a:p>
            <a:pPr marL="285750" indent="-285750">
              <a:buFontTx/>
              <a:buChar char="-"/>
            </a:pPr>
            <a:endParaRPr lang="en-US" sz="1600" dirty="0"/>
          </a:p>
        </p:txBody>
      </p:sp>
    </p:spTree>
    <p:extLst>
      <p:ext uri="{BB962C8B-B14F-4D97-AF65-F5344CB8AC3E}">
        <p14:creationId xmlns:p14="http://schemas.microsoft.com/office/powerpoint/2010/main" val="44996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BDE374-204C-8D47-8CCF-160CA6251DCA}"/>
              </a:ext>
            </a:extLst>
          </p:cNvPr>
          <p:cNvPicPr>
            <a:picLocks noChangeAspect="1"/>
          </p:cNvPicPr>
          <p:nvPr/>
        </p:nvPicPr>
        <p:blipFill rotWithShape="1">
          <a:blip r:embed="rId3"/>
          <a:srcRect t="18568" b="25183"/>
          <a:stretch/>
        </p:blipFill>
        <p:spPr>
          <a:xfrm>
            <a:off x="0" y="0"/>
            <a:ext cx="9144000" cy="5143500"/>
          </a:xfrm>
          <a:prstGeom prst="rect">
            <a:avLst/>
          </a:prstGeom>
        </p:spPr>
      </p:pic>
      <p:sp>
        <p:nvSpPr>
          <p:cNvPr id="2" name="Title 1">
            <a:extLst>
              <a:ext uri="{FF2B5EF4-FFF2-40B4-BE49-F238E27FC236}">
                <a16:creationId xmlns:a16="http://schemas.microsoft.com/office/drawing/2014/main" id="{5E5045D2-DFAB-2D45-B0D6-59FA210AF090}"/>
              </a:ext>
            </a:extLst>
          </p:cNvPr>
          <p:cNvSpPr>
            <a:spLocks noGrp="1"/>
          </p:cNvSpPr>
          <p:nvPr>
            <p:ph type="title"/>
          </p:nvPr>
        </p:nvSpPr>
        <p:spPr/>
        <p:txBody>
          <a:bodyPr/>
          <a:lstStyle/>
          <a:p>
            <a:r>
              <a:rPr lang="en-US" dirty="0">
                <a:solidFill>
                  <a:srgbClr val="0C2074"/>
                </a:solidFill>
              </a:rPr>
              <a:t>The problem: </a:t>
            </a:r>
            <a:br>
              <a:rPr lang="en-US" dirty="0">
                <a:solidFill>
                  <a:srgbClr val="0C2074"/>
                </a:solidFill>
              </a:rPr>
            </a:br>
            <a:r>
              <a:rPr lang="en-US" dirty="0">
                <a:solidFill>
                  <a:srgbClr val="0C2074"/>
                </a:solidFill>
              </a:rPr>
              <a:t>COVID-19 outcompetes regular care</a:t>
            </a:r>
          </a:p>
        </p:txBody>
      </p:sp>
      <p:pic>
        <p:nvPicPr>
          <p:cNvPr id="5" name="Picture 4">
            <a:extLst>
              <a:ext uri="{FF2B5EF4-FFF2-40B4-BE49-F238E27FC236}">
                <a16:creationId xmlns:a16="http://schemas.microsoft.com/office/drawing/2014/main" id="{BAC0B41D-0E9C-0140-8186-BBB2F7661DA3}"/>
              </a:ext>
            </a:extLst>
          </p:cNvPr>
          <p:cNvPicPr>
            <a:picLocks noChangeAspect="1"/>
          </p:cNvPicPr>
          <p:nvPr/>
        </p:nvPicPr>
        <p:blipFill rotWithShape="1">
          <a:blip r:embed="rId4"/>
          <a:srcRect t="70730"/>
          <a:stretch/>
        </p:blipFill>
        <p:spPr>
          <a:xfrm>
            <a:off x="4709196" y="3964812"/>
            <a:ext cx="3718974" cy="1108710"/>
          </a:xfrm>
          <a:prstGeom prst="rect">
            <a:avLst/>
          </a:prstGeom>
        </p:spPr>
      </p:pic>
      <p:pic>
        <p:nvPicPr>
          <p:cNvPr id="10" name="Picture 9">
            <a:extLst>
              <a:ext uri="{FF2B5EF4-FFF2-40B4-BE49-F238E27FC236}">
                <a16:creationId xmlns:a16="http://schemas.microsoft.com/office/drawing/2014/main" id="{63A66D73-DC20-6C4F-84C4-2CAEE43B0FF7}"/>
              </a:ext>
            </a:extLst>
          </p:cNvPr>
          <p:cNvPicPr>
            <a:picLocks noChangeAspect="1"/>
          </p:cNvPicPr>
          <p:nvPr/>
        </p:nvPicPr>
        <p:blipFill rotWithShape="1">
          <a:blip r:embed="rId5"/>
          <a:srcRect b="64940"/>
          <a:stretch/>
        </p:blipFill>
        <p:spPr>
          <a:xfrm>
            <a:off x="2204990" y="1402662"/>
            <a:ext cx="3514768" cy="1213751"/>
          </a:xfrm>
          <a:prstGeom prst="rect">
            <a:avLst/>
          </a:prstGeom>
        </p:spPr>
      </p:pic>
      <p:pic>
        <p:nvPicPr>
          <p:cNvPr id="7" name="Picture 6">
            <a:extLst>
              <a:ext uri="{FF2B5EF4-FFF2-40B4-BE49-F238E27FC236}">
                <a16:creationId xmlns:a16="http://schemas.microsoft.com/office/drawing/2014/main" id="{52966E32-9C31-2544-8D5F-9AFA4F0FAB1B}"/>
              </a:ext>
            </a:extLst>
          </p:cNvPr>
          <p:cNvPicPr>
            <a:picLocks noChangeAspect="1"/>
          </p:cNvPicPr>
          <p:nvPr/>
        </p:nvPicPr>
        <p:blipFill rotWithShape="1">
          <a:blip r:embed="rId6"/>
          <a:srcRect b="86127"/>
          <a:stretch/>
        </p:blipFill>
        <p:spPr>
          <a:xfrm>
            <a:off x="358732" y="4289356"/>
            <a:ext cx="3991732" cy="459623"/>
          </a:xfrm>
          <a:prstGeom prst="rect">
            <a:avLst/>
          </a:prstGeom>
        </p:spPr>
      </p:pic>
    </p:spTree>
    <p:extLst>
      <p:ext uri="{BB962C8B-B14F-4D97-AF65-F5344CB8AC3E}">
        <p14:creationId xmlns:p14="http://schemas.microsoft.com/office/powerpoint/2010/main" val="717909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E7388-97F7-5B44-B765-94F0A192DB37}"/>
              </a:ext>
            </a:extLst>
          </p:cNvPr>
          <p:cNvSpPr>
            <a:spLocks noGrp="1"/>
          </p:cNvSpPr>
          <p:nvPr>
            <p:ph type="title"/>
          </p:nvPr>
        </p:nvSpPr>
        <p:spPr>
          <a:xfrm>
            <a:off x="628650" y="-497086"/>
            <a:ext cx="7886700" cy="994172"/>
          </a:xfrm>
        </p:spPr>
        <p:txBody>
          <a:bodyPr/>
          <a:lstStyle/>
          <a:p>
            <a:endParaRPr lang="en-US" dirty="0"/>
          </a:p>
        </p:txBody>
      </p:sp>
      <p:pic>
        <p:nvPicPr>
          <p:cNvPr id="7" name="Picture 6">
            <a:extLst>
              <a:ext uri="{FF2B5EF4-FFF2-40B4-BE49-F238E27FC236}">
                <a16:creationId xmlns:a16="http://schemas.microsoft.com/office/drawing/2014/main" id="{CA76E200-C1FA-BF49-AC01-10AA1FD55423}"/>
              </a:ext>
            </a:extLst>
          </p:cNvPr>
          <p:cNvPicPr>
            <a:picLocks noChangeAspect="1"/>
          </p:cNvPicPr>
          <p:nvPr/>
        </p:nvPicPr>
        <p:blipFill>
          <a:blip r:embed="rId3"/>
          <a:stretch>
            <a:fillRect/>
          </a:stretch>
        </p:blipFill>
        <p:spPr>
          <a:xfrm>
            <a:off x="0" y="-914400"/>
            <a:ext cx="9144000" cy="6057900"/>
          </a:xfrm>
          <a:prstGeom prst="rect">
            <a:avLst/>
          </a:prstGeom>
        </p:spPr>
      </p:pic>
    </p:spTree>
    <p:extLst>
      <p:ext uri="{BB962C8B-B14F-4D97-AF65-F5344CB8AC3E}">
        <p14:creationId xmlns:p14="http://schemas.microsoft.com/office/powerpoint/2010/main" val="817971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Acknowledgment</a:t>
            </a:r>
            <a:endParaRPr lang="en-GB" dirty="0"/>
          </a:p>
        </p:txBody>
      </p:sp>
      <p:sp>
        <p:nvSpPr>
          <p:cNvPr id="3" name="Tijdelijke aanduiding voor inhoud 2"/>
          <p:cNvSpPr>
            <a:spLocks noGrp="1"/>
          </p:cNvSpPr>
          <p:nvPr>
            <p:ph idx="1"/>
          </p:nvPr>
        </p:nvSpPr>
        <p:spPr/>
        <p:txBody>
          <a:bodyPr>
            <a:normAutofit/>
          </a:bodyPr>
          <a:lstStyle/>
          <a:p>
            <a:r>
              <a:rPr lang="en-US" dirty="0"/>
              <a:t>R.J. </a:t>
            </a:r>
            <a:r>
              <a:rPr lang="en-US" dirty="0" err="1"/>
              <a:t>Baatenburg</a:t>
            </a:r>
            <a:r>
              <a:rPr lang="en-US" dirty="0"/>
              <a:t> de Jong </a:t>
            </a:r>
          </a:p>
          <a:p>
            <a:r>
              <a:rPr lang="en-US" dirty="0"/>
              <a:t>H.F. </a:t>
            </a:r>
            <a:r>
              <a:rPr lang="en-US" dirty="0" err="1"/>
              <a:t>Lingsma</a:t>
            </a:r>
            <a:r>
              <a:rPr lang="en-US" dirty="0"/>
              <a:t> </a:t>
            </a:r>
          </a:p>
          <a:p>
            <a:r>
              <a:rPr lang="en-US" dirty="0"/>
              <a:t>I.R.A. </a:t>
            </a:r>
            <a:r>
              <a:rPr lang="en-US" dirty="0" err="1"/>
              <a:t>Retel</a:t>
            </a:r>
            <a:r>
              <a:rPr lang="en-US" dirty="0"/>
              <a:t> </a:t>
            </a:r>
            <a:r>
              <a:rPr lang="en-US" dirty="0" err="1"/>
              <a:t>Helmrich</a:t>
            </a:r>
            <a:endParaRPr lang="en-US" dirty="0"/>
          </a:p>
          <a:p>
            <a:r>
              <a:rPr lang="en-US" dirty="0"/>
              <a:t>E. van Veen</a:t>
            </a:r>
          </a:p>
          <a:p>
            <a:r>
              <a:rPr lang="en-US" dirty="0"/>
              <a:t>C.L. van Lint</a:t>
            </a:r>
          </a:p>
          <a:p>
            <a:r>
              <a:rPr lang="en-US" dirty="0"/>
              <a:t>S.M. </a:t>
            </a:r>
            <a:r>
              <a:rPr lang="en-US" dirty="0" err="1"/>
              <a:t>Bruinsma</a:t>
            </a:r>
            <a:endParaRPr lang="en-US" dirty="0"/>
          </a:p>
          <a:p>
            <a:r>
              <a:rPr lang="en-US" dirty="0"/>
              <a:t>J.J. van </a:t>
            </a:r>
            <a:r>
              <a:rPr lang="en-US" dirty="0" err="1"/>
              <a:t>Busschbach</a:t>
            </a:r>
            <a:r>
              <a:rPr lang="en-US" dirty="0"/>
              <a:t>.</a:t>
            </a:r>
            <a:endParaRPr lang="en-GB" dirty="0"/>
          </a:p>
          <a:p>
            <a:r>
              <a:rPr lang="en-US" dirty="0"/>
              <a:t>We would like to acknowledge C. </a:t>
            </a:r>
            <a:r>
              <a:rPr lang="en-US" dirty="0" err="1"/>
              <a:t>Verhoef</a:t>
            </a:r>
            <a:r>
              <a:rPr lang="en-US" dirty="0"/>
              <a:t>, C.H. </a:t>
            </a:r>
            <a:r>
              <a:rPr lang="en-US" dirty="0" err="1"/>
              <a:t>Bangma</a:t>
            </a:r>
            <a:r>
              <a:rPr lang="en-US" dirty="0"/>
              <a:t>, C.M.F. Dirven, E.M. Roes, G. </a:t>
            </a:r>
            <a:r>
              <a:rPr lang="en-US" dirty="0" err="1"/>
              <a:t>Geleijnse</a:t>
            </a:r>
            <a:r>
              <a:rPr lang="en-US" dirty="0"/>
              <a:t>, G. Jansen van </a:t>
            </a:r>
            <a:r>
              <a:rPr lang="en-US" dirty="0" err="1"/>
              <a:t>Rosendaal</a:t>
            </a:r>
            <a:r>
              <a:rPr lang="en-US" dirty="0"/>
              <a:t>, H.A. </a:t>
            </a:r>
            <a:r>
              <a:rPr lang="en-US" dirty="0" err="1"/>
              <a:t>Polinder</a:t>
            </a:r>
            <a:r>
              <a:rPr lang="en-US" dirty="0"/>
              <a:t> - </a:t>
            </a:r>
            <a:r>
              <a:rPr lang="en-US" dirty="0" err="1"/>
              <a:t>Bos</a:t>
            </a:r>
            <a:r>
              <a:rPr lang="en-US" dirty="0"/>
              <a:t>, J.A. </a:t>
            </a:r>
            <a:r>
              <a:rPr lang="en-US" dirty="0" err="1"/>
              <a:t>Goudzwaard</a:t>
            </a:r>
            <a:r>
              <a:rPr lang="en-US" dirty="0"/>
              <a:t>, J.J.M. </a:t>
            </a:r>
            <a:r>
              <a:rPr lang="en-US" dirty="0" err="1"/>
              <a:t>Takkenberg</a:t>
            </a:r>
            <a:r>
              <a:rPr lang="en-US" dirty="0"/>
              <a:t>, J.L.C.M. van </a:t>
            </a:r>
            <a:r>
              <a:rPr lang="en-US" dirty="0" err="1"/>
              <a:t>Saase</a:t>
            </a:r>
            <a:r>
              <a:rPr lang="en-US" dirty="0"/>
              <a:t>, M.G. van </a:t>
            </a:r>
            <a:r>
              <a:rPr lang="en-US" dirty="0" err="1"/>
              <a:t>Vledder</a:t>
            </a:r>
            <a:r>
              <a:rPr lang="en-US" dirty="0"/>
              <a:t>, P.J.E. </a:t>
            </a:r>
            <a:r>
              <a:rPr lang="en-US" dirty="0" err="1"/>
              <a:t>Bindels</a:t>
            </a:r>
            <a:r>
              <a:rPr lang="en-US" dirty="0"/>
              <a:t>, S. </a:t>
            </a:r>
            <a:r>
              <a:rPr lang="en-US" dirty="0" err="1"/>
              <a:t>Sleijfer</a:t>
            </a:r>
            <a:r>
              <a:rPr lang="en-US" dirty="0"/>
              <a:t>, T.W. </a:t>
            </a:r>
            <a:r>
              <a:rPr lang="en-US" dirty="0" err="1"/>
              <a:t>Galema</a:t>
            </a:r>
            <a:r>
              <a:rPr lang="en-US" dirty="0"/>
              <a:t> for their participation in </a:t>
            </a:r>
            <a:r>
              <a:rPr lang="en-US" dirty="0" err="1"/>
              <a:t>QoL</a:t>
            </a:r>
            <a:r>
              <a:rPr lang="en-US" dirty="0"/>
              <a:t> rating. </a:t>
            </a:r>
          </a:p>
          <a:p>
            <a:r>
              <a:rPr lang="en-US" dirty="0"/>
              <a:t>A special thanks goes to H. </a:t>
            </a:r>
            <a:r>
              <a:rPr lang="en-US" dirty="0" err="1"/>
              <a:t>Karreman</a:t>
            </a:r>
            <a:r>
              <a:rPr lang="en-US" dirty="0"/>
              <a:t> and C. Van der </a:t>
            </a:r>
            <a:r>
              <a:rPr lang="en-US" dirty="0" err="1"/>
              <a:t>Velden</a:t>
            </a:r>
            <a:r>
              <a:rPr lang="en-US" dirty="0"/>
              <a:t> - van der </a:t>
            </a:r>
            <a:r>
              <a:rPr lang="en-US" dirty="0" err="1"/>
              <a:t>Graaf</a:t>
            </a:r>
            <a:endParaRPr lang="en-GB" dirty="0"/>
          </a:p>
        </p:txBody>
      </p:sp>
    </p:spTree>
    <p:extLst>
      <p:ext uri="{BB962C8B-B14F-4D97-AF65-F5344CB8AC3E}">
        <p14:creationId xmlns:p14="http://schemas.microsoft.com/office/powerpoint/2010/main" val="3992890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6F509A-0D5B-D04A-984C-88A9811B4A80}"/>
              </a:ext>
            </a:extLst>
          </p:cNvPr>
          <p:cNvPicPr>
            <a:picLocks noChangeAspect="1"/>
          </p:cNvPicPr>
          <p:nvPr/>
        </p:nvPicPr>
        <p:blipFill>
          <a:blip r:embed="rId2">
            <a:alphaModFix amt="35000"/>
            <a:duotone>
              <a:schemeClr val="accent1">
                <a:shade val="45000"/>
                <a:satMod val="135000"/>
              </a:schemeClr>
              <a:prstClr val="white"/>
            </a:duotone>
          </a:blip>
          <a:stretch>
            <a:fillRect/>
          </a:stretch>
        </p:blipFill>
        <p:spPr>
          <a:xfrm>
            <a:off x="1485900" y="0"/>
            <a:ext cx="6896100" cy="4896378"/>
          </a:xfrm>
          <a:prstGeom prst="rect">
            <a:avLst/>
          </a:prstGeom>
        </p:spPr>
      </p:pic>
      <p:sp>
        <p:nvSpPr>
          <p:cNvPr id="2" name="Title 1">
            <a:extLst>
              <a:ext uri="{FF2B5EF4-FFF2-40B4-BE49-F238E27FC236}">
                <a16:creationId xmlns:a16="http://schemas.microsoft.com/office/drawing/2014/main" id="{C85430EB-D304-5740-AF4A-1B522481CD4F}"/>
              </a:ext>
            </a:extLst>
          </p:cNvPr>
          <p:cNvSpPr>
            <a:spLocks noGrp="1"/>
          </p:cNvSpPr>
          <p:nvPr>
            <p:ph type="title"/>
          </p:nvPr>
        </p:nvSpPr>
        <p:spPr>
          <a:xfrm>
            <a:off x="615950" y="1340511"/>
            <a:ext cx="7886700" cy="2215356"/>
          </a:xfrm>
        </p:spPr>
        <p:txBody>
          <a:bodyPr>
            <a:normAutofit/>
          </a:bodyPr>
          <a:lstStyle/>
          <a:p>
            <a:r>
              <a:rPr lang="en-US" dirty="0">
                <a:solidFill>
                  <a:srgbClr val="182075"/>
                </a:solidFill>
              </a:rPr>
              <a:t>Our decision model can be used as a tool to prioritize semi-elective surgery by minimizing QALY loss due to delays </a:t>
            </a:r>
          </a:p>
        </p:txBody>
      </p:sp>
    </p:spTree>
    <p:extLst>
      <p:ext uri="{BB962C8B-B14F-4D97-AF65-F5344CB8AC3E}">
        <p14:creationId xmlns:p14="http://schemas.microsoft.com/office/powerpoint/2010/main" val="744509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Stuwmeer (NZA) </a:t>
            </a:r>
            <a:endParaRPr lang="en-GB" dirty="0"/>
          </a:p>
        </p:txBody>
      </p:sp>
      <p:pic>
        <p:nvPicPr>
          <p:cNvPr id="4" name="Tijdelijke aanduiding voor inhoud 3"/>
          <p:cNvPicPr>
            <a:picLocks noGrp="1" noChangeAspect="1"/>
          </p:cNvPicPr>
          <p:nvPr>
            <p:ph idx="1"/>
          </p:nvPr>
        </p:nvPicPr>
        <p:blipFill>
          <a:blip r:embed="rId3"/>
          <a:stretch>
            <a:fillRect/>
          </a:stretch>
        </p:blipFill>
        <p:spPr>
          <a:xfrm>
            <a:off x="1533672" y="1149716"/>
            <a:ext cx="5389642" cy="3404362"/>
          </a:xfrm>
          <a:prstGeom prst="rect">
            <a:avLst/>
          </a:prstGeom>
        </p:spPr>
      </p:pic>
    </p:spTree>
    <p:extLst>
      <p:ext uri="{BB962C8B-B14F-4D97-AF65-F5344CB8AC3E}">
        <p14:creationId xmlns:p14="http://schemas.microsoft.com/office/powerpoint/2010/main" val="1689094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7CBA0E-B530-0C4A-B073-8DCBB5817754}"/>
              </a:ext>
            </a:extLst>
          </p:cNvPr>
          <p:cNvPicPr>
            <a:picLocks noGrp="1" noChangeAspect="1"/>
          </p:cNvPicPr>
          <p:nvPr>
            <p:ph idx="1"/>
          </p:nvPr>
        </p:nvPicPr>
        <p:blipFill rotWithShape="1">
          <a:blip r:embed="rId2"/>
          <a:srcRect b="14957"/>
          <a:stretch/>
        </p:blipFill>
        <p:spPr>
          <a:xfrm>
            <a:off x="0" y="0"/>
            <a:ext cx="9144000" cy="5143500"/>
          </a:xfrm>
        </p:spPr>
      </p:pic>
      <p:sp>
        <p:nvSpPr>
          <p:cNvPr id="6" name="Rectangle 5">
            <a:extLst>
              <a:ext uri="{FF2B5EF4-FFF2-40B4-BE49-F238E27FC236}">
                <a16:creationId xmlns:a16="http://schemas.microsoft.com/office/drawing/2014/main" id="{3F633147-B899-924E-9434-46A86E101A12}"/>
              </a:ext>
            </a:extLst>
          </p:cNvPr>
          <p:cNvSpPr/>
          <p:nvPr/>
        </p:nvSpPr>
        <p:spPr>
          <a:xfrm>
            <a:off x="161758" y="4034493"/>
            <a:ext cx="8820484" cy="723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452DD-F8CB-D14E-BE20-D9C12F15F0E0}"/>
              </a:ext>
            </a:extLst>
          </p:cNvPr>
          <p:cNvSpPr>
            <a:spLocks noGrp="1"/>
          </p:cNvSpPr>
          <p:nvPr>
            <p:ph type="title"/>
          </p:nvPr>
        </p:nvSpPr>
        <p:spPr>
          <a:xfrm>
            <a:off x="251493" y="3899358"/>
            <a:ext cx="8964530" cy="994172"/>
          </a:xfrm>
        </p:spPr>
        <p:txBody>
          <a:bodyPr>
            <a:normAutofit/>
          </a:bodyPr>
          <a:lstStyle/>
          <a:p>
            <a:r>
              <a:rPr lang="en-US" sz="3000" dirty="0">
                <a:solidFill>
                  <a:schemeClr val="bg1"/>
                </a:solidFill>
              </a:rPr>
              <a:t>“Just 5 OR for non-emergency care in EMC”</a:t>
            </a:r>
          </a:p>
        </p:txBody>
      </p:sp>
    </p:spTree>
    <p:extLst>
      <p:ext uri="{BB962C8B-B14F-4D97-AF65-F5344CB8AC3E}">
        <p14:creationId xmlns:p14="http://schemas.microsoft.com/office/powerpoint/2010/main" val="3491262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D71566-4677-7E4C-AD11-D9A28A488ECA}"/>
              </a:ext>
            </a:extLst>
          </p:cNvPr>
          <p:cNvPicPr>
            <a:picLocks noChangeAspect="1"/>
          </p:cNvPicPr>
          <p:nvPr/>
        </p:nvPicPr>
        <p:blipFill>
          <a:blip r:embed="rId2">
            <a:alphaModFix amt="35000"/>
          </a:blip>
          <a:stretch>
            <a:fillRect/>
          </a:stretch>
        </p:blipFill>
        <p:spPr>
          <a:xfrm>
            <a:off x="0" y="0"/>
            <a:ext cx="7759700" cy="5156606"/>
          </a:xfrm>
          <a:prstGeom prst="rect">
            <a:avLst/>
          </a:prstGeom>
        </p:spPr>
      </p:pic>
      <p:sp>
        <p:nvSpPr>
          <p:cNvPr id="2" name="Title 1">
            <a:extLst>
              <a:ext uri="{FF2B5EF4-FFF2-40B4-BE49-F238E27FC236}">
                <a16:creationId xmlns:a16="http://schemas.microsoft.com/office/drawing/2014/main" id="{9E5E21CE-B408-D344-87B9-BEF3D3BE0444}"/>
              </a:ext>
            </a:extLst>
          </p:cNvPr>
          <p:cNvSpPr>
            <a:spLocks noGrp="1"/>
          </p:cNvSpPr>
          <p:nvPr>
            <p:ph type="title"/>
          </p:nvPr>
        </p:nvSpPr>
        <p:spPr/>
        <p:txBody>
          <a:bodyPr/>
          <a:lstStyle/>
          <a:p>
            <a:r>
              <a:rPr lang="en-US" dirty="0">
                <a:solidFill>
                  <a:srgbClr val="182075"/>
                </a:solidFill>
              </a:rPr>
              <a:t>How are we optimizing the use of operation rooms?</a:t>
            </a:r>
          </a:p>
        </p:txBody>
      </p:sp>
      <p:sp>
        <p:nvSpPr>
          <p:cNvPr id="4" name="Title 1">
            <a:extLst>
              <a:ext uri="{FF2B5EF4-FFF2-40B4-BE49-F238E27FC236}">
                <a16:creationId xmlns:a16="http://schemas.microsoft.com/office/drawing/2014/main" id="{AAA9B04B-F912-5545-B42D-210A7335B391}"/>
              </a:ext>
            </a:extLst>
          </p:cNvPr>
          <p:cNvSpPr txBox="1">
            <a:spLocks/>
          </p:cNvSpPr>
          <p:nvPr/>
        </p:nvSpPr>
        <p:spPr>
          <a:xfrm>
            <a:off x="628650" y="3702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200" b="1" i="0" kern="1200" spc="-150">
                <a:solidFill>
                  <a:srgbClr val="86D2EE"/>
                </a:solidFill>
                <a:latin typeface="Arial Black" charset="0"/>
                <a:ea typeface="Arial Black" charset="0"/>
                <a:cs typeface="Arial Black" charset="0"/>
              </a:defRPr>
            </a:lvl1pPr>
          </a:lstStyle>
          <a:p>
            <a:pPr fontAlgn="auto">
              <a:spcAft>
                <a:spcPts val="0"/>
              </a:spcAft>
            </a:pPr>
            <a:r>
              <a:rPr lang="en-US" dirty="0">
                <a:solidFill>
                  <a:srgbClr val="182075"/>
                </a:solidFill>
              </a:rPr>
              <a:t>Or how are we minimizing the consequences of delayed care?</a:t>
            </a:r>
          </a:p>
        </p:txBody>
      </p:sp>
    </p:spTree>
    <p:extLst>
      <p:ext uri="{BB962C8B-B14F-4D97-AF65-F5344CB8AC3E}">
        <p14:creationId xmlns:p14="http://schemas.microsoft.com/office/powerpoint/2010/main" val="403288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18AC-7097-6A4E-B6A5-C2B4ABA97020}"/>
              </a:ext>
            </a:extLst>
          </p:cNvPr>
          <p:cNvSpPr>
            <a:spLocks noGrp="1"/>
          </p:cNvSpPr>
          <p:nvPr>
            <p:ph type="title"/>
          </p:nvPr>
        </p:nvSpPr>
        <p:spPr/>
        <p:txBody>
          <a:bodyPr/>
          <a:lstStyle/>
          <a:p>
            <a:r>
              <a:rPr lang="en-US" dirty="0"/>
              <a:t>Ethical perspective </a:t>
            </a:r>
          </a:p>
        </p:txBody>
      </p:sp>
      <p:sp>
        <p:nvSpPr>
          <p:cNvPr id="3" name="Content Placeholder 2">
            <a:extLst>
              <a:ext uri="{FF2B5EF4-FFF2-40B4-BE49-F238E27FC236}">
                <a16:creationId xmlns:a16="http://schemas.microsoft.com/office/drawing/2014/main" id="{2F23D889-0C56-D644-BC08-8F65BE2D4464}"/>
              </a:ext>
            </a:extLst>
          </p:cNvPr>
          <p:cNvSpPr>
            <a:spLocks noGrp="1"/>
          </p:cNvSpPr>
          <p:nvPr>
            <p:ph idx="1"/>
          </p:nvPr>
        </p:nvSpPr>
        <p:spPr>
          <a:xfrm>
            <a:off x="0" y="4849019"/>
            <a:ext cx="7886700" cy="294481"/>
          </a:xfrm>
        </p:spPr>
        <p:txBody>
          <a:bodyPr>
            <a:normAutofit/>
          </a:bodyPr>
          <a:lstStyle/>
          <a:p>
            <a:r>
              <a:rPr lang="en-US" sz="1100" dirty="0">
                <a:solidFill>
                  <a:schemeClr val="accent3"/>
                </a:solidFill>
              </a:rPr>
              <a:t>Emanuel EJ et al. N </a:t>
            </a:r>
            <a:r>
              <a:rPr lang="en-US" sz="1100" dirty="0" err="1">
                <a:solidFill>
                  <a:schemeClr val="accent3"/>
                </a:solidFill>
              </a:rPr>
              <a:t>Engl</a:t>
            </a:r>
            <a:r>
              <a:rPr lang="en-US" sz="1100" dirty="0">
                <a:solidFill>
                  <a:schemeClr val="accent3"/>
                </a:solidFill>
              </a:rPr>
              <a:t> J Med 2020;1–7. </a:t>
            </a:r>
            <a:r>
              <a:rPr lang="nl-NL" sz="1100" dirty="0" err="1">
                <a:solidFill>
                  <a:schemeClr val="accent3"/>
                </a:solidFill>
              </a:rPr>
              <a:t>Vergano</a:t>
            </a:r>
            <a:r>
              <a:rPr lang="nl-NL" sz="1100" dirty="0">
                <a:solidFill>
                  <a:schemeClr val="accent3"/>
                </a:solidFill>
              </a:rPr>
              <a:t> M, et al. </a:t>
            </a:r>
            <a:r>
              <a:rPr lang="en-US" sz="1100" dirty="0">
                <a:solidFill>
                  <a:schemeClr val="accent3"/>
                </a:solidFill>
              </a:rPr>
              <a:t>SIAART 2020 </a:t>
            </a:r>
          </a:p>
        </p:txBody>
      </p:sp>
      <p:sp>
        <p:nvSpPr>
          <p:cNvPr id="4" name="Content Placeholder 3">
            <a:extLst>
              <a:ext uri="{FF2B5EF4-FFF2-40B4-BE49-F238E27FC236}">
                <a16:creationId xmlns:a16="http://schemas.microsoft.com/office/drawing/2014/main" id="{10C01D65-8255-D245-BC85-E1965306E91B}"/>
              </a:ext>
            </a:extLst>
          </p:cNvPr>
          <p:cNvSpPr txBox="1">
            <a:spLocks/>
          </p:cNvSpPr>
          <p:nvPr/>
        </p:nvSpPr>
        <p:spPr>
          <a:xfrm>
            <a:off x="628650" y="1369219"/>
            <a:ext cx="7886700" cy="3263504"/>
          </a:xfrm>
          <a:prstGeom prst="rect">
            <a:avLst/>
          </a:prstGeom>
        </p:spPr>
        <p:txBody>
          <a:bodyPr vert="horz" wrap="square" lIns="91440" tIns="45720" rIns="91440" bIns="45720" rtlCol="0">
            <a:normAutofit/>
          </a:bodyPr>
          <a:lstStyle>
            <a:lvl1pPr marL="0" indent="0" algn="l" defTabSz="685800" rtl="0" eaLnBrk="1" latinLnBrk="0" hangingPunct="1">
              <a:lnSpc>
                <a:spcPct val="90000"/>
              </a:lnSpc>
              <a:spcBef>
                <a:spcPts val="750"/>
              </a:spcBef>
              <a:buFont typeface="Arial" charset="0"/>
              <a:buNone/>
              <a:defRPr sz="1400" kern="1200" baseline="0">
                <a:solidFill>
                  <a:srgbClr val="0C2074"/>
                </a:solidFill>
                <a:latin typeface="+mn-lt"/>
                <a:ea typeface="+mn-ea"/>
                <a:cs typeface="+mn-cs"/>
              </a:defRPr>
            </a:lvl1pPr>
            <a:lvl2pPr marL="342900" indent="0" algn="l" defTabSz="685800" rtl="0" eaLnBrk="1" latinLnBrk="0" hangingPunct="1">
              <a:lnSpc>
                <a:spcPct val="90000"/>
              </a:lnSpc>
              <a:spcBef>
                <a:spcPts val="375"/>
              </a:spcBef>
              <a:buFont typeface="Arial" charset="0"/>
              <a:buNone/>
              <a:defRPr sz="1400" i="1" kern="1200">
                <a:solidFill>
                  <a:srgbClr val="0C2074"/>
                </a:solidFill>
                <a:latin typeface="+mn-lt"/>
                <a:ea typeface="+mn-ea"/>
                <a:cs typeface="+mn-cs"/>
              </a:defRPr>
            </a:lvl2pPr>
            <a:lvl3pPr marL="685800" indent="0" algn="l" defTabSz="685800" rtl="0" eaLnBrk="1" latinLnBrk="0" hangingPunct="1">
              <a:lnSpc>
                <a:spcPct val="90000"/>
              </a:lnSpc>
              <a:spcBef>
                <a:spcPts val="375"/>
              </a:spcBef>
              <a:buFont typeface="Arial" charset="0"/>
              <a:buNone/>
              <a:defRPr sz="2400" b="1" i="0" kern="1200">
                <a:solidFill>
                  <a:srgbClr val="86D2EE"/>
                </a:solidFill>
                <a:latin typeface="Arial Black" charset="0"/>
                <a:ea typeface="Arial Black" charset="0"/>
                <a:cs typeface="Arial Black" charset="0"/>
              </a:defRPr>
            </a:lvl3pPr>
            <a:lvl4pPr marL="1028700" indent="0" algn="l" defTabSz="685800" rtl="0" eaLnBrk="1" latinLnBrk="0" hangingPunct="1">
              <a:lnSpc>
                <a:spcPct val="90000"/>
              </a:lnSpc>
              <a:spcBef>
                <a:spcPts val="375"/>
              </a:spcBef>
              <a:buFont typeface="Arial" charset="0"/>
              <a:buNone/>
              <a:defRPr sz="4800" b="1" i="0" kern="1200" spc="-150">
                <a:solidFill>
                  <a:srgbClr val="0C2074"/>
                </a:solidFill>
                <a:latin typeface="Arial Black" charset="0"/>
                <a:ea typeface="Arial Black" charset="0"/>
                <a:cs typeface="Arial Black" charset="0"/>
              </a:defRPr>
            </a:lvl4pPr>
            <a:lvl5pPr marL="1543050" indent="-171450" algn="l" defTabSz="685800" rtl="0" eaLnBrk="1" latinLnBrk="0" hangingPunct="1">
              <a:lnSpc>
                <a:spcPct val="90000"/>
              </a:lnSpc>
              <a:spcBef>
                <a:spcPts val="375"/>
              </a:spcBef>
              <a:buFont typeface="Arial"/>
              <a:buChar char="•"/>
              <a:defRPr sz="1350" kern="1200">
                <a:solidFill>
                  <a:srgbClr val="0C207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342900" indent="-342900" fontAlgn="auto">
              <a:spcAft>
                <a:spcPts val="0"/>
              </a:spcAft>
              <a:buAutoNum type="arabicParenR"/>
            </a:pPr>
            <a:r>
              <a:rPr lang="en-US" b="1" i="0" dirty="0"/>
              <a:t>Maximize</a:t>
            </a:r>
            <a:r>
              <a:rPr lang="en-US" i="0" dirty="0"/>
              <a:t> the benefits produced by scare resources </a:t>
            </a:r>
          </a:p>
          <a:p>
            <a:pPr marL="342900" indent="-342900" fontAlgn="auto">
              <a:spcAft>
                <a:spcPts val="0"/>
              </a:spcAft>
              <a:buAutoNum type="arabicParenR"/>
            </a:pPr>
            <a:r>
              <a:rPr lang="en-US" i="0" dirty="0"/>
              <a:t>Treat people </a:t>
            </a:r>
            <a:r>
              <a:rPr lang="en-US" b="1" i="0" dirty="0"/>
              <a:t>equally</a:t>
            </a:r>
          </a:p>
          <a:p>
            <a:pPr marL="342900" indent="-342900" fontAlgn="auto">
              <a:spcAft>
                <a:spcPts val="0"/>
              </a:spcAft>
              <a:buAutoNum type="arabicParenR"/>
            </a:pPr>
            <a:r>
              <a:rPr lang="en-US" i="0" dirty="0"/>
              <a:t>Promote and reward </a:t>
            </a:r>
            <a:r>
              <a:rPr lang="en-US" b="1" i="0" dirty="0"/>
              <a:t>instrumental</a:t>
            </a:r>
            <a:r>
              <a:rPr lang="en-US" i="0" dirty="0"/>
              <a:t> values</a:t>
            </a:r>
          </a:p>
          <a:p>
            <a:pPr marL="342900" indent="-342900" fontAlgn="auto">
              <a:spcAft>
                <a:spcPts val="0"/>
              </a:spcAft>
              <a:buAutoNum type="arabicParenR"/>
            </a:pPr>
            <a:r>
              <a:rPr lang="en-US" i="0" dirty="0"/>
              <a:t>Give priority to the </a:t>
            </a:r>
            <a:r>
              <a:rPr lang="en-US" b="1" i="0" dirty="0"/>
              <a:t>worst-off </a:t>
            </a:r>
            <a:r>
              <a:rPr lang="en-US" i="0" dirty="0"/>
              <a:t>(the sickest or youngest.</a:t>
            </a:r>
          </a:p>
          <a:p>
            <a:pPr fontAlgn="auto">
              <a:spcAft>
                <a:spcPts val="0"/>
              </a:spcAft>
            </a:pPr>
            <a:endParaRPr lang="en-US" i="0" dirty="0"/>
          </a:p>
          <a:p>
            <a:pPr fontAlgn="auto">
              <a:spcAft>
                <a:spcPts val="0"/>
              </a:spcAft>
            </a:pPr>
            <a:r>
              <a:rPr lang="en-US" i="0" dirty="0"/>
              <a:t>In the context of a pandemic, maximizing the benefits is justifiable. </a:t>
            </a:r>
          </a:p>
          <a:p>
            <a:pPr fontAlgn="auto">
              <a:spcAft>
                <a:spcPts val="0"/>
              </a:spcAft>
            </a:pPr>
            <a:endParaRPr lang="en-US" i="0" dirty="0"/>
          </a:p>
          <a:p>
            <a:pPr fontAlgn="auto">
              <a:spcAft>
                <a:spcPts val="0"/>
              </a:spcAft>
            </a:pPr>
            <a:r>
              <a:rPr lang="en-US" i="0" dirty="0"/>
              <a:t>This is a utilitarian ethical perspective:  Which holds that the most ethical choice is the one that will produce the greatest good for the greatest number.</a:t>
            </a:r>
          </a:p>
          <a:p>
            <a:pPr fontAlgn="auto">
              <a:spcAft>
                <a:spcPts val="0"/>
              </a:spcAft>
            </a:pPr>
            <a:endParaRPr lang="en-US" i="0" dirty="0"/>
          </a:p>
          <a:p>
            <a:pPr fontAlgn="auto">
              <a:spcAft>
                <a:spcPts val="0"/>
              </a:spcAft>
            </a:pPr>
            <a:r>
              <a:rPr lang="en-US" i="0" dirty="0"/>
              <a:t> </a:t>
            </a:r>
          </a:p>
        </p:txBody>
      </p:sp>
      <p:pic>
        <p:nvPicPr>
          <p:cNvPr id="5" name="Picture 4">
            <a:extLst>
              <a:ext uri="{FF2B5EF4-FFF2-40B4-BE49-F238E27FC236}">
                <a16:creationId xmlns:a16="http://schemas.microsoft.com/office/drawing/2014/main" id="{AAED242B-36DC-4A41-8D35-C4B9755EDC2E}"/>
              </a:ext>
            </a:extLst>
          </p:cNvPr>
          <p:cNvPicPr>
            <a:picLocks noChangeAspect="1"/>
          </p:cNvPicPr>
          <p:nvPr/>
        </p:nvPicPr>
        <p:blipFill>
          <a:blip r:embed="rId3"/>
          <a:stretch>
            <a:fillRect/>
          </a:stretch>
        </p:blipFill>
        <p:spPr>
          <a:xfrm>
            <a:off x="5825564" y="422871"/>
            <a:ext cx="2810435" cy="1676400"/>
          </a:xfrm>
          <a:prstGeom prst="rect">
            <a:avLst/>
          </a:prstGeom>
        </p:spPr>
      </p:pic>
    </p:spTree>
    <p:extLst>
      <p:ext uri="{BB962C8B-B14F-4D97-AF65-F5344CB8AC3E}">
        <p14:creationId xmlns:p14="http://schemas.microsoft.com/office/powerpoint/2010/main" val="124263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4005-AD05-CB45-99EB-2F5037D15C27}"/>
              </a:ext>
            </a:extLst>
          </p:cNvPr>
          <p:cNvSpPr>
            <a:spLocks noGrp="1"/>
          </p:cNvSpPr>
          <p:nvPr>
            <p:ph type="title"/>
          </p:nvPr>
        </p:nvSpPr>
        <p:spPr/>
        <p:txBody>
          <a:bodyPr/>
          <a:lstStyle/>
          <a:p>
            <a:r>
              <a:rPr lang="en-US" dirty="0"/>
              <a:t>Radboud University</a:t>
            </a:r>
          </a:p>
        </p:txBody>
      </p:sp>
      <p:pic>
        <p:nvPicPr>
          <p:cNvPr id="5" name="Content Placeholder 4">
            <a:extLst>
              <a:ext uri="{FF2B5EF4-FFF2-40B4-BE49-F238E27FC236}">
                <a16:creationId xmlns:a16="http://schemas.microsoft.com/office/drawing/2014/main" id="{58A18D54-1186-F145-A83F-F3B1F251E82A}"/>
              </a:ext>
            </a:extLst>
          </p:cNvPr>
          <p:cNvPicPr>
            <a:picLocks noGrp="1" noChangeAspect="1"/>
          </p:cNvPicPr>
          <p:nvPr>
            <p:ph idx="1"/>
          </p:nvPr>
        </p:nvPicPr>
        <p:blipFill rotWithShape="1">
          <a:blip r:embed="rId2"/>
          <a:srcRect b="30727"/>
          <a:stretch/>
        </p:blipFill>
        <p:spPr>
          <a:xfrm>
            <a:off x="754148" y="1115615"/>
            <a:ext cx="3817852" cy="3485467"/>
          </a:xfrm>
        </p:spPr>
      </p:pic>
      <p:pic>
        <p:nvPicPr>
          <p:cNvPr id="6" name="Content Placeholder 4">
            <a:extLst>
              <a:ext uri="{FF2B5EF4-FFF2-40B4-BE49-F238E27FC236}">
                <a16:creationId xmlns:a16="http://schemas.microsoft.com/office/drawing/2014/main" id="{E2C353AD-75A3-A740-871E-F57F5C1470C4}"/>
              </a:ext>
            </a:extLst>
          </p:cNvPr>
          <p:cNvPicPr>
            <a:picLocks noChangeAspect="1"/>
          </p:cNvPicPr>
          <p:nvPr/>
        </p:nvPicPr>
        <p:blipFill rotWithShape="1">
          <a:blip r:embed="rId2"/>
          <a:srcRect l="19679" t="68431"/>
          <a:stretch/>
        </p:blipFill>
        <p:spPr>
          <a:xfrm>
            <a:off x="4825999" y="1911206"/>
            <a:ext cx="3951377" cy="2046685"/>
          </a:xfrm>
          <a:prstGeom prst="rect">
            <a:avLst/>
          </a:prstGeom>
        </p:spPr>
      </p:pic>
      <p:sp>
        <p:nvSpPr>
          <p:cNvPr id="7" name="Content Placeholder 2">
            <a:extLst>
              <a:ext uri="{FF2B5EF4-FFF2-40B4-BE49-F238E27FC236}">
                <a16:creationId xmlns:a16="http://schemas.microsoft.com/office/drawing/2014/main" id="{AFE9B7F7-E6B8-B841-A27F-9840E0B4CD9C}"/>
              </a:ext>
            </a:extLst>
          </p:cNvPr>
          <p:cNvSpPr txBox="1">
            <a:spLocks/>
          </p:cNvSpPr>
          <p:nvPr/>
        </p:nvSpPr>
        <p:spPr>
          <a:xfrm>
            <a:off x="0" y="4849019"/>
            <a:ext cx="7886700" cy="294481"/>
          </a:xfrm>
          <a:prstGeom prst="rect">
            <a:avLst/>
          </a:prstGeom>
        </p:spPr>
        <p:txBody>
          <a:bodyPr vert="horz" wrap="square" lIns="91440" tIns="45720" rIns="91440" bIns="45720" rtlCol="0">
            <a:normAutofit/>
          </a:bodyPr>
          <a:lstStyle>
            <a:lvl1pPr marL="0" indent="0" algn="l" defTabSz="685800" rtl="0" eaLnBrk="1" latinLnBrk="0" hangingPunct="1">
              <a:lnSpc>
                <a:spcPct val="90000"/>
              </a:lnSpc>
              <a:spcBef>
                <a:spcPts val="750"/>
              </a:spcBef>
              <a:buFont typeface="Arial" charset="0"/>
              <a:buNone/>
              <a:defRPr sz="1400" kern="1200" baseline="0">
                <a:solidFill>
                  <a:srgbClr val="0C2074"/>
                </a:solidFill>
                <a:latin typeface="+mn-lt"/>
                <a:ea typeface="+mn-ea"/>
                <a:cs typeface="+mn-cs"/>
              </a:defRPr>
            </a:lvl1pPr>
            <a:lvl2pPr marL="342900" indent="0" algn="l" defTabSz="685800" rtl="0" eaLnBrk="1" latinLnBrk="0" hangingPunct="1">
              <a:lnSpc>
                <a:spcPct val="90000"/>
              </a:lnSpc>
              <a:spcBef>
                <a:spcPts val="375"/>
              </a:spcBef>
              <a:buFont typeface="Arial" charset="0"/>
              <a:buNone/>
              <a:defRPr sz="1400" i="1" kern="1200">
                <a:solidFill>
                  <a:srgbClr val="0C2074"/>
                </a:solidFill>
                <a:latin typeface="+mn-lt"/>
                <a:ea typeface="+mn-ea"/>
                <a:cs typeface="+mn-cs"/>
              </a:defRPr>
            </a:lvl2pPr>
            <a:lvl3pPr marL="685800" indent="0" algn="l" defTabSz="685800" rtl="0" eaLnBrk="1" latinLnBrk="0" hangingPunct="1">
              <a:lnSpc>
                <a:spcPct val="90000"/>
              </a:lnSpc>
              <a:spcBef>
                <a:spcPts val="375"/>
              </a:spcBef>
              <a:buFont typeface="Arial" charset="0"/>
              <a:buNone/>
              <a:defRPr sz="2400" b="1" i="0" kern="1200">
                <a:solidFill>
                  <a:srgbClr val="86D2EE"/>
                </a:solidFill>
                <a:latin typeface="Arial Black" charset="0"/>
                <a:ea typeface="Arial Black" charset="0"/>
                <a:cs typeface="Arial Black" charset="0"/>
              </a:defRPr>
            </a:lvl3pPr>
            <a:lvl4pPr marL="1028700" indent="0" algn="l" defTabSz="685800" rtl="0" eaLnBrk="1" latinLnBrk="0" hangingPunct="1">
              <a:lnSpc>
                <a:spcPct val="90000"/>
              </a:lnSpc>
              <a:spcBef>
                <a:spcPts val="375"/>
              </a:spcBef>
              <a:buFont typeface="Arial" charset="0"/>
              <a:buNone/>
              <a:defRPr sz="4800" b="1" i="0" kern="1200" spc="-150">
                <a:solidFill>
                  <a:srgbClr val="0C2074"/>
                </a:solidFill>
                <a:latin typeface="Arial Black" charset="0"/>
                <a:ea typeface="Arial Black" charset="0"/>
                <a:cs typeface="Arial Black" charset="0"/>
              </a:defRPr>
            </a:lvl4pPr>
            <a:lvl5pPr marL="1543050" indent="-171450" algn="l" defTabSz="685800" rtl="0" eaLnBrk="1" latinLnBrk="0" hangingPunct="1">
              <a:lnSpc>
                <a:spcPct val="90000"/>
              </a:lnSpc>
              <a:spcBef>
                <a:spcPts val="375"/>
              </a:spcBef>
              <a:buFont typeface="Arial"/>
              <a:buChar char="•"/>
              <a:defRPr sz="1350" kern="1200">
                <a:solidFill>
                  <a:srgbClr val="0C2074"/>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fontAlgn="auto">
              <a:spcAft>
                <a:spcPts val="0"/>
              </a:spcAft>
            </a:pPr>
            <a:r>
              <a:rPr lang="en-US" sz="900" i="0" dirty="0">
                <a:solidFill>
                  <a:schemeClr val="accent3"/>
                </a:solidFill>
                <a:hlinkClick r:id="rId3">
                  <a:extLst>
                    <a:ext uri="{A12FA001-AC4F-418D-AE19-62706E023703}">
                      <ahyp:hlinkClr xmlns:ahyp="http://schemas.microsoft.com/office/drawing/2018/hyperlinkcolor" val="tx"/>
                    </a:ext>
                  </a:extLst>
                </a:hlinkClick>
              </a:rPr>
              <a:t>https://www.volkskrant.nl/wetenschap/wat-gaat-voor-een-nieuwe-knie-of-een-nieuwe-heup~b4beff52/</a:t>
            </a:r>
            <a:r>
              <a:rPr lang="en-US" sz="900" i="0" dirty="0">
                <a:solidFill>
                  <a:schemeClr val="accent3"/>
                </a:solidFill>
              </a:rPr>
              <a:t> + twitter message researchers</a:t>
            </a:r>
          </a:p>
        </p:txBody>
      </p:sp>
    </p:spTree>
    <p:extLst>
      <p:ext uri="{BB962C8B-B14F-4D97-AF65-F5344CB8AC3E}">
        <p14:creationId xmlns:p14="http://schemas.microsoft.com/office/powerpoint/2010/main" val="4079237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A35C-98FF-1246-9557-7E51C1183AD8}"/>
              </a:ext>
            </a:extLst>
          </p:cNvPr>
          <p:cNvSpPr>
            <a:spLocks noGrp="1"/>
          </p:cNvSpPr>
          <p:nvPr>
            <p:ph type="title"/>
          </p:nvPr>
        </p:nvSpPr>
        <p:spPr/>
        <p:txBody>
          <a:bodyPr>
            <a:normAutofit/>
          </a:bodyPr>
          <a:lstStyle/>
          <a:p>
            <a:r>
              <a:rPr lang="en-US" dirty="0"/>
              <a:t>By building a decision model that quantifies the consequences of delay</a:t>
            </a:r>
          </a:p>
        </p:txBody>
      </p:sp>
      <p:sp>
        <p:nvSpPr>
          <p:cNvPr id="4" name="Content Placeholder 3">
            <a:extLst>
              <a:ext uri="{FF2B5EF4-FFF2-40B4-BE49-F238E27FC236}">
                <a16:creationId xmlns:a16="http://schemas.microsoft.com/office/drawing/2014/main" id="{D3485803-99BF-824D-A585-7910E9AFA4E8}"/>
              </a:ext>
            </a:extLst>
          </p:cNvPr>
          <p:cNvSpPr>
            <a:spLocks noGrp="1"/>
          </p:cNvSpPr>
          <p:nvPr>
            <p:ph idx="1"/>
          </p:nvPr>
        </p:nvSpPr>
        <p:spPr/>
        <p:txBody>
          <a:bodyPr/>
          <a:lstStyle/>
          <a:p>
            <a:r>
              <a:rPr lang="en-US" dirty="0"/>
              <a:t>Focus on </a:t>
            </a:r>
            <a:r>
              <a:rPr lang="en-US" b="1" dirty="0"/>
              <a:t>semi-elective care</a:t>
            </a:r>
            <a:r>
              <a:rPr lang="en-US" dirty="0"/>
              <a:t>.</a:t>
            </a:r>
          </a:p>
          <a:p>
            <a:pPr marL="285750" indent="-285750">
              <a:buFontTx/>
              <a:buChar char="-"/>
            </a:pPr>
            <a:r>
              <a:rPr lang="en-US" dirty="0"/>
              <a:t>Care that can wait &gt;72 hours, but in normal situation not longer than 3 weeks.</a:t>
            </a:r>
          </a:p>
          <a:p>
            <a:pPr marL="285750" indent="-285750">
              <a:buFontTx/>
              <a:buChar char="-"/>
            </a:pPr>
            <a:endParaRPr lang="en-US" dirty="0"/>
          </a:p>
          <a:p>
            <a:r>
              <a:rPr lang="en-US" dirty="0"/>
              <a:t>Population</a:t>
            </a:r>
          </a:p>
          <a:p>
            <a:pPr marL="285750" indent="-285750">
              <a:buFontTx/>
              <a:buChar char="-"/>
            </a:pPr>
            <a:r>
              <a:rPr lang="en-US" dirty="0"/>
              <a:t>All Erasmus MC patients with a semi-elective surgery indication</a:t>
            </a:r>
          </a:p>
          <a:p>
            <a:endParaRPr lang="en-US" dirty="0"/>
          </a:p>
          <a:p>
            <a:r>
              <a:rPr lang="en-US" dirty="0"/>
              <a:t>Surgeries</a:t>
            </a:r>
          </a:p>
          <a:p>
            <a:r>
              <a:rPr lang="en-US" dirty="0"/>
              <a:t>- Focus on the most frequently done surgeries </a:t>
            </a:r>
          </a:p>
          <a:p>
            <a:endParaRPr lang="en-US" dirty="0"/>
          </a:p>
          <a:p>
            <a:endParaRPr lang="en-US" dirty="0"/>
          </a:p>
          <a:p>
            <a:r>
              <a:rPr lang="en-US" dirty="0"/>
              <a:t> </a:t>
            </a:r>
          </a:p>
        </p:txBody>
      </p:sp>
    </p:spTree>
    <p:extLst>
      <p:ext uri="{BB962C8B-B14F-4D97-AF65-F5344CB8AC3E}">
        <p14:creationId xmlns:p14="http://schemas.microsoft.com/office/powerpoint/2010/main" val="1972004551"/>
      </p:ext>
    </p:extLst>
  </p:cSld>
  <p:clrMapOvr>
    <a:masterClrMapping/>
  </p:clrMapOvr>
</p:sld>
</file>

<file path=ppt/theme/theme1.xml><?xml version="1.0" encoding="utf-8"?>
<a:theme xmlns:a="http://schemas.openxmlformats.org/drawingml/2006/main" name="041217_Basis_PPT_ENG_Donkerblau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noFill/>
        <a:ln>
          <a:noFill/>
        </a:ln>
        <a:effectLst/>
        <a:extLst>
          <a:ext uri="{909E8E84-426E-40DD-AFC4-6F175D3DCCD1}">
            <a14:hiddenFill xmlns:a14="http://schemas.microsoft.com/office/drawing/2010/main">
              <a:solidFill>
                <a:srgbClr val="0D1F74"/>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a:spPr>
      <a:bodyPr vert="horz" wrap="square" lIns="91440" tIns="45720" rIns="91440" bIns="45720" numCol="1" anchor="t" anchorCtr="0" compatLnSpc="1">
        <a:prstTxWarp prst="textNoShape">
          <a:avLst/>
        </a:prstTxWarp>
      </a:bodyPr>
      <a:lstStyle>
        <a:defPPr>
          <a:defRPr sz="4800" kern="0" dirty="0" smtClean="0">
            <a:solidFill>
              <a:srgbClr val="0C2074"/>
            </a:solidFill>
            <a:latin typeface="Arial Black" charset="0"/>
            <a:ea typeface="Arial Black" charset="0"/>
            <a:cs typeface="Arial Black" charset="0"/>
          </a:defRPr>
        </a:defPPr>
      </a:lstStyle>
    </a:txDef>
  </a:objectDefaults>
  <a:extraClrSchemeLst/>
  <a:extLst>
    <a:ext uri="{05A4C25C-085E-4340-85A3-A5531E510DB2}">
      <thm15:themeFamily xmlns:thm15="http://schemas.microsoft.com/office/thememl/2012/main" name="041217_Basis_PPT_ENG_Donkerblauw" id="{00EE85B3-12F3-B34C-8225-4DBAA29B90F6}" vid="{57F52480-78E5-0044-9851-36EA948858ED}"/>
    </a:ext>
  </a:ext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2327FA9DD42148A9BE060DEC92123E" ma:contentTypeVersion="4" ma:contentTypeDescription="Een nieuw document maken." ma:contentTypeScope="" ma:versionID="079d0098d07102be3aee97e751cff67d">
  <xsd:schema xmlns:xsd="http://www.w3.org/2001/XMLSchema" xmlns:xs="http://www.w3.org/2001/XMLSchema" xmlns:p="http://schemas.microsoft.com/office/2006/metadata/properties" xmlns:ns2="34341ba9-d7b5-4d76-8d27-81dc39018ef7" targetNamespace="http://schemas.microsoft.com/office/2006/metadata/properties" ma:root="true" ma:fieldsID="54947616974280a3f3894f4c1bd2129a" ns2:_="">
    <xsd:import namespace="34341ba9-d7b5-4d76-8d27-81dc39018ef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341ba9-d7b5-4d76-8d27-81dc39018e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92F3E8-9263-4C0E-AA4E-5493A48DCA7A}">
  <ds:schemaRefs>
    <ds:schemaRef ds:uri="34341ba9-d7b5-4d76-8d27-81dc39018ef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EA14649-475D-4A1F-B64E-60182B97DD60}">
  <ds:schemaRef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34341ba9-d7b5-4d76-8d27-81dc39018ef7"/>
    <ds:schemaRef ds:uri="http://www.w3.org/XML/1998/namespace"/>
    <ds:schemaRef ds:uri="http://purl.org/dc/dcmitype/"/>
  </ds:schemaRefs>
</ds:datastoreItem>
</file>

<file path=customXml/itemProps3.xml><?xml version="1.0" encoding="utf-8"?>
<ds:datastoreItem xmlns:ds="http://schemas.openxmlformats.org/officeDocument/2006/customXml" ds:itemID="{ADBC243C-BF74-47B1-B0BF-D26EDE4307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041217_Basis_PPT_ENG_Donkerblauw</Template>
  <TotalTime>739</TotalTime>
  <Words>1708</Words>
  <Application>Microsoft Macintosh PowerPoint</Application>
  <PresentationFormat>On-screen Show (16:9)</PresentationFormat>
  <Paragraphs>186</Paragraphs>
  <Slides>32</Slides>
  <Notes>12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ＭＳ Ｐゴシック</vt:lpstr>
      <vt:lpstr>Arial</vt:lpstr>
      <vt:lpstr>Arial Black</vt:lpstr>
      <vt:lpstr>Calibri</vt:lpstr>
      <vt:lpstr>041217_Basis_PPT_ENG_Donkerblauw</vt:lpstr>
      <vt:lpstr>PowerPoint Presentation</vt:lpstr>
      <vt:lpstr>PowerPoint Presentation</vt:lpstr>
      <vt:lpstr>The problem:  COVID-19 outcompetes regular care</vt:lpstr>
      <vt:lpstr>Stuwmeer (NZA) </vt:lpstr>
      <vt:lpstr>“Just 5 OR for non-emergency care in EMC”</vt:lpstr>
      <vt:lpstr>How are we optimizing the use of operation rooms?</vt:lpstr>
      <vt:lpstr>Ethical perspective </vt:lpstr>
      <vt:lpstr>Radboud University</vt:lpstr>
      <vt:lpstr>By building a decision model that quantifies the consequences of delay</vt:lpstr>
      <vt:lpstr>Model structure</vt:lpstr>
      <vt:lpstr>Model features</vt:lpstr>
      <vt:lpstr>Model parameters</vt:lpstr>
      <vt:lpstr>Interdisciplinary team work</vt:lpstr>
      <vt:lpstr>Expert panel scored the utilities </vt:lpstr>
      <vt:lpstr>Expert panel scored the utilities </vt:lpstr>
      <vt:lpstr>Survival data from registries</vt:lpstr>
      <vt:lpstr>Input</vt:lpstr>
      <vt:lpstr>Output Associated QALYs</vt:lpstr>
      <vt:lpstr>Output Urgency</vt:lpstr>
      <vt:lpstr>Output Urgency</vt:lpstr>
      <vt:lpstr>Output Urgency</vt:lpstr>
      <vt:lpstr>Output Urgency</vt:lpstr>
      <vt:lpstr>Output Urgency</vt:lpstr>
      <vt:lpstr>Link with  HIX data</vt:lpstr>
      <vt:lpstr>Link with HIX data</vt:lpstr>
      <vt:lpstr>Caveats</vt:lpstr>
      <vt:lpstr>This approach only work if all stakeholders believe in this idea</vt:lpstr>
      <vt:lpstr>Media</vt:lpstr>
      <vt:lpstr>Our view about “the real world” was to naïve </vt:lpstr>
      <vt:lpstr>PowerPoint Presentation</vt:lpstr>
      <vt:lpstr>Acknowledgment</vt:lpstr>
      <vt:lpstr>Our decision model can be used as a tool to prioritize semi-elective surgery by minimizing QALY loss due to delays </vt:lpstr>
    </vt:vector>
  </TitlesOfParts>
  <Company>Erasmus MC</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B.Y. Gravesteijn</dc:creator>
  <cp:lastModifiedBy>E.M. Krijkamp</cp:lastModifiedBy>
  <cp:revision>97</cp:revision>
  <dcterms:created xsi:type="dcterms:W3CDTF">2017-12-19T08:41:17Z</dcterms:created>
  <dcterms:modified xsi:type="dcterms:W3CDTF">2020-06-25T13:02:33Z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0x010100632327FA9DD42148A9BE060DEC92123E</vt:lpwstr>
  </property>
</Properties>
</file>